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lanka" charset="1" panose="00000000000000000000"/>
      <p:regular r:id="rId25"/>
    </p:embeddedFont>
    <p:embeddedFont>
      <p:font typeface="DM Sans Bold" charset="1" panose="00000000000000000000"/>
      <p:regular r:id="rId26"/>
    </p:embeddedFont>
    <p:embeddedFont>
      <p:font typeface="Canva Sans Bold" charset="1" panose="020B0803030501040103"/>
      <p:regular r:id="rId27"/>
    </p:embeddedFont>
    <p:embeddedFont>
      <p:font typeface="DM Sa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5.png" Type="http://schemas.openxmlformats.org/officeDocument/2006/relationships/image"/><Relationship Id="rId17" Target="../media/image6.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11.png" Type="http://schemas.openxmlformats.org/officeDocument/2006/relationships/image"/><Relationship Id="rId20" Target="../media/image7.png" Type="http://schemas.openxmlformats.org/officeDocument/2006/relationships/image"/><Relationship Id="rId21" Target="../media/image8.svg" Type="http://schemas.openxmlformats.org/officeDocument/2006/relationships/image"/><Relationship Id="rId22" Target="../media/image1.png" Type="http://schemas.openxmlformats.org/officeDocument/2006/relationships/image"/><Relationship Id="rId23" Target="../media/image2.sv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2162582" y="3367474"/>
            <a:ext cx="4133298" cy="3552053"/>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87B69"/>
            </a:solidFill>
          </p:spPr>
        </p:sp>
        <p:sp>
          <p:nvSpPr>
            <p:cNvPr name="TextBox 4" id="4"/>
            <p:cNvSpPr txBox="true"/>
            <p:nvPr/>
          </p:nvSpPr>
          <p:spPr>
            <a:xfrm>
              <a:off x="114300" y="-295275"/>
              <a:ext cx="584200" cy="993775"/>
            </a:xfrm>
            <a:prstGeom prst="rect">
              <a:avLst/>
            </a:prstGeom>
          </p:spPr>
          <p:txBody>
            <a:bodyPr anchor="ctr" rtlCol="false" tIns="50800" lIns="50800" bIns="50800" rIns="50800"/>
            <a:lstStyle/>
            <a:p>
              <a:pPr algn="ctr">
                <a:lnSpc>
                  <a:spcPts val="20997"/>
                </a:lnSpc>
                <a:spcBef>
                  <a:spcPct val="0"/>
                </a:spcBef>
              </a:pPr>
              <a:r>
                <a:rPr lang="en-US" sz="14997">
                  <a:solidFill>
                    <a:srgbClr val="000000"/>
                  </a:solidFill>
                  <a:latin typeface="Blanka"/>
                  <a:ea typeface="Blanka"/>
                  <a:cs typeface="Blanka"/>
                  <a:sym typeface="Blanka"/>
                </a:rPr>
                <a:t>S</a:t>
              </a:r>
            </a:p>
          </p:txBody>
        </p:sp>
      </p:grpSp>
      <p:grpSp>
        <p:nvGrpSpPr>
          <p:cNvPr name="Group 5" id="5"/>
          <p:cNvGrpSpPr/>
          <p:nvPr/>
        </p:nvGrpSpPr>
        <p:grpSpPr>
          <a:xfrm rot="0">
            <a:off x="5438921" y="3367474"/>
            <a:ext cx="4133298" cy="3552053"/>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2DA66"/>
            </a:solidFill>
          </p:spPr>
        </p:sp>
        <p:sp>
          <p:nvSpPr>
            <p:cNvPr name="TextBox 7" id="7"/>
            <p:cNvSpPr txBox="true"/>
            <p:nvPr/>
          </p:nvSpPr>
          <p:spPr>
            <a:xfrm>
              <a:off x="114300" y="-285750"/>
              <a:ext cx="584200" cy="984250"/>
            </a:xfrm>
            <a:prstGeom prst="rect">
              <a:avLst/>
            </a:prstGeom>
          </p:spPr>
          <p:txBody>
            <a:bodyPr anchor="ctr" rtlCol="false" tIns="50800" lIns="50800" bIns="50800" rIns="50800"/>
            <a:lstStyle/>
            <a:p>
              <a:pPr algn="ctr">
                <a:lnSpc>
                  <a:spcPts val="21000"/>
                </a:lnSpc>
                <a:spcBef>
                  <a:spcPct val="0"/>
                </a:spcBef>
              </a:pPr>
              <a:r>
                <a:rPr lang="en-US" sz="15000">
                  <a:solidFill>
                    <a:srgbClr val="000000"/>
                  </a:solidFill>
                  <a:latin typeface="Blanka"/>
                  <a:ea typeface="Blanka"/>
                  <a:cs typeface="Blanka"/>
                  <a:sym typeface="Blanka"/>
                </a:rPr>
                <a:t>T</a:t>
              </a:r>
            </a:p>
          </p:txBody>
        </p:sp>
      </p:grpSp>
      <p:grpSp>
        <p:nvGrpSpPr>
          <p:cNvPr name="Group 8" id="8"/>
          <p:cNvGrpSpPr/>
          <p:nvPr/>
        </p:nvGrpSpPr>
        <p:grpSpPr>
          <a:xfrm rot="0">
            <a:off x="8715521" y="3367474"/>
            <a:ext cx="4133298" cy="3552053"/>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D15081"/>
            </a:solidFill>
          </p:spPr>
        </p:sp>
        <p:sp>
          <p:nvSpPr>
            <p:cNvPr name="TextBox 10" id="10"/>
            <p:cNvSpPr txBox="true"/>
            <p:nvPr/>
          </p:nvSpPr>
          <p:spPr>
            <a:xfrm>
              <a:off x="114300" y="-285750"/>
              <a:ext cx="584200" cy="984250"/>
            </a:xfrm>
            <a:prstGeom prst="rect">
              <a:avLst/>
            </a:prstGeom>
          </p:spPr>
          <p:txBody>
            <a:bodyPr anchor="ctr" rtlCol="false" tIns="50800" lIns="50800" bIns="50800" rIns="50800"/>
            <a:lstStyle/>
            <a:p>
              <a:pPr algn="ctr">
                <a:lnSpc>
                  <a:spcPts val="21000"/>
                </a:lnSpc>
                <a:spcBef>
                  <a:spcPct val="0"/>
                </a:spcBef>
              </a:pPr>
              <a:r>
                <a:rPr lang="en-US" sz="15000">
                  <a:solidFill>
                    <a:srgbClr val="000000"/>
                  </a:solidFill>
                  <a:latin typeface="Blanka"/>
                  <a:ea typeface="Blanka"/>
                  <a:cs typeface="Blanka"/>
                  <a:sym typeface="Blanka"/>
                </a:rPr>
                <a:t>E</a:t>
              </a:r>
            </a:p>
          </p:txBody>
        </p:sp>
      </p:grpSp>
      <p:grpSp>
        <p:nvGrpSpPr>
          <p:cNvPr name="Group 11" id="11"/>
          <p:cNvGrpSpPr/>
          <p:nvPr/>
        </p:nvGrpSpPr>
        <p:grpSpPr>
          <a:xfrm rot="0">
            <a:off x="11992121" y="3367474"/>
            <a:ext cx="4133298" cy="3552053"/>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CA6BF"/>
            </a:solidFill>
          </p:spPr>
        </p:sp>
        <p:sp>
          <p:nvSpPr>
            <p:cNvPr name="TextBox 13" id="13"/>
            <p:cNvSpPr txBox="true"/>
            <p:nvPr/>
          </p:nvSpPr>
          <p:spPr>
            <a:xfrm>
              <a:off x="114300" y="-285750"/>
              <a:ext cx="584200" cy="984250"/>
            </a:xfrm>
            <a:prstGeom prst="rect">
              <a:avLst/>
            </a:prstGeom>
          </p:spPr>
          <p:txBody>
            <a:bodyPr anchor="ctr" rtlCol="false" tIns="50800" lIns="50800" bIns="50800" rIns="50800"/>
            <a:lstStyle/>
            <a:p>
              <a:pPr algn="ctr">
                <a:lnSpc>
                  <a:spcPts val="21000"/>
                </a:lnSpc>
                <a:spcBef>
                  <a:spcPct val="0"/>
                </a:spcBef>
              </a:pPr>
              <a:r>
                <a:rPr lang="en-US" sz="15000">
                  <a:solidFill>
                    <a:srgbClr val="000000"/>
                  </a:solidFill>
                  <a:latin typeface="Blanka"/>
                  <a:ea typeface="Blanka"/>
                  <a:cs typeface="Blanka"/>
                  <a:sym typeface="Blanka"/>
                </a:rPr>
                <a:t>M</a:t>
              </a:r>
            </a:p>
          </p:txBody>
        </p:sp>
      </p:grpSp>
      <p:grpSp>
        <p:nvGrpSpPr>
          <p:cNvPr name="Group 14" id="14"/>
          <p:cNvGrpSpPr/>
          <p:nvPr/>
        </p:nvGrpSpPr>
        <p:grpSpPr>
          <a:xfrm rot="0">
            <a:off x="-623677" y="801666"/>
            <a:ext cx="16749095" cy="227034"/>
            <a:chOff x="0" y="0"/>
            <a:chExt cx="4411284" cy="59795"/>
          </a:xfrm>
        </p:grpSpPr>
        <p:sp>
          <p:nvSpPr>
            <p:cNvPr name="Freeform 15" id="15"/>
            <p:cNvSpPr/>
            <p:nvPr/>
          </p:nvSpPr>
          <p:spPr>
            <a:xfrm flipH="false" flipV="false" rot="0">
              <a:off x="0" y="0"/>
              <a:ext cx="4411284" cy="59795"/>
            </a:xfrm>
            <a:custGeom>
              <a:avLst/>
              <a:gdLst/>
              <a:ahLst/>
              <a:cxnLst/>
              <a:rect r="r" b="b" t="t" l="l"/>
              <a:pathLst>
                <a:path h="59795" w="4411284">
                  <a:moveTo>
                    <a:pt x="0" y="0"/>
                  </a:moveTo>
                  <a:lnTo>
                    <a:pt x="4411284" y="0"/>
                  </a:lnTo>
                  <a:lnTo>
                    <a:pt x="4411284" y="59795"/>
                  </a:lnTo>
                  <a:lnTo>
                    <a:pt x="0" y="59795"/>
                  </a:lnTo>
                  <a:close/>
                </a:path>
              </a:pathLst>
            </a:custGeom>
            <a:solidFill>
              <a:srgbClr val="1E1E49"/>
            </a:solidFill>
          </p:spPr>
        </p:sp>
        <p:sp>
          <p:nvSpPr>
            <p:cNvPr name="TextBox 16" id="16"/>
            <p:cNvSpPr txBox="true"/>
            <p:nvPr/>
          </p:nvSpPr>
          <p:spPr>
            <a:xfrm>
              <a:off x="0" y="-38100"/>
              <a:ext cx="4411284" cy="97895"/>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3201110" y="2480379"/>
            <a:ext cx="4993868" cy="887095"/>
          </a:xfrm>
          <a:prstGeom prst="rect">
            <a:avLst/>
          </a:prstGeom>
        </p:spPr>
        <p:txBody>
          <a:bodyPr anchor="t" rtlCol="false" tIns="0" lIns="0" bIns="0" rIns="0">
            <a:spAutoFit/>
          </a:bodyPr>
          <a:lstStyle/>
          <a:p>
            <a:pPr algn="ctr">
              <a:lnSpc>
                <a:spcPts val="7279"/>
              </a:lnSpc>
            </a:pPr>
            <a:r>
              <a:rPr lang="en-US" sz="5199" b="true">
                <a:solidFill>
                  <a:srgbClr val="1E1E49"/>
                </a:solidFill>
                <a:latin typeface="DM Sans Bold"/>
                <a:ea typeface="DM Sans Bold"/>
                <a:cs typeface="DM Sans Bold"/>
                <a:sym typeface="DM Sans Bold"/>
              </a:rPr>
              <a:t>Introduction To</a:t>
            </a:r>
          </a:p>
        </p:txBody>
      </p:sp>
      <p:grpSp>
        <p:nvGrpSpPr>
          <p:cNvPr name="Group 18" id="18"/>
          <p:cNvGrpSpPr/>
          <p:nvPr/>
        </p:nvGrpSpPr>
        <p:grpSpPr>
          <a:xfrm rot="0">
            <a:off x="2162582" y="9262676"/>
            <a:ext cx="16749095" cy="227034"/>
            <a:chOff x="0" y="0"/>
            <a:chExt cx="4411284" cy="59795"/>
          </a:xfrm>
        </p:grpSpPr>
        <p:sp>
          <p:nvSpPr>
            <p:cNvPr name="Freeform 19" id="19"/>
            <p:cNvSpPr/>
            <p:nvPr/>
          </p:nvSpPr>
          <p:spPr>
            <a:xfrm flipH="false" flipV="false" rot="0">
              <a:off x="0" y="0"/>
              <a:ext cx="4411284" cy="59795"/>
            </a:xfrm>
            <a:custGeom>
              <a:avLst/>
              <a:gdLst/>
              <a:ahLst/>
              <a:cxnLst/>
              <a:rect r="r" b="b" t="t" l="l"/>
              <a:pathLst>
                <a:path h="59795" w="4411284">
                  <a:moveTo>
                    <a:pt x="0" y="0"/>
                  </a:moveTo>
                  <a:lnTo>
                    <a:pt x="4411284" y="0"/>
                  </a:lnTo>
                  <a:lnTo>
                    <a:pt x="4411284" y="59795"/>
                  </a:lnTo>
                  <a:lnTo>
                    <a:pt x="0" y="59795"/>
                  </a:lnTo>
                  <a:close/>
                </a:path>
              </a:pathLst>
            </a:custGeom>
            <a:solidFill>
              <a:srgbClr val="1E1E49"/>
            </a:solidFill>
          </p:spPr>
        </p:sp>
        <p:sp>
          <p:nvSpPr>
            <p:cNvPr name="TextBox 20" id="20"/>
            <p:cNvSpPr txBox="true"/>
            <p:nvPr/>
          </p:nvSpPr>
          <p:spPr>
            <a:xfrm>
              <a:off x="0" y="-38100"/>
              <a:ext cx="4411284" cy="97895"/>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99010" y="1204586"/>
            <a:ext cx="16749095" cy="227034"/>
            <a:chOff x="0" y="0"/>
            <a:chExt cx="4411284" cy="59795"/>
          </a:xfrm>
        </p:grpSpPr>
        <p:sp>
          <p:nvSpPr>
            <p:cNvPr name="Freeform 22" id="22"/>
            <p:cNvSpPr/>
            <p:nvPr/>
          </p:nvSpPr>
          <p:spPr>
            <a:xfrm flipH="false" flipV="false" rot="0">
              <a:off x="0" y="0"/>
              <a:ext cx="4411284" cy="59795"/>
            </a:xfrm>
            <a:custGeom>
              <a:avLst/>
              <a:gdLst/>
              <a:ahLst/>
              <a:cxnLst/>
              <a:rect r="r" b="b" t="t" l="l"/>
              <a:pathLst>
                <a:path h="59795" w="4411284">
                  <a:moveTo>
                    <a:pt x="0" y="0"/>
                  </a:moveTo>
                  <a:lnTo>
                    <a:pt x="4411284" y="0"/>
                  </a:lnTo>
                  <a:lnTo>
                    <a:pt x="4411284" y="59795"/>
                  </a:lnTo>
                  <a:lnTo>
                    <a:pt x="0" y="59795"/>
                  </a:lnTo>
                  <a:close/>
                </a:path>
              </a:pathLst>
            </a:custGeom>
            <a:solidFill>
              <a:srgbClr val="1E1E49"/>
            </a:solidFill>
          </p:spPr>
        </p:sp>
        <p:sp>
          <p:nvSpPr>
            <p:cNvPr name="TextBox 23" id="23"/>
            <p:cNvSpPr txBox="true"/>
            <p:nvPr/>
          </p:nvSpPr>
          <p:spPr>
            <a:xfrm>
              <a:off x="0" y="-38100"/>
              <a:ext cx="4411284" cy="97895"/>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3201110" y="8853101"/>
            <a:ext cx="16749095" cy="227034"/>
            <a:chOff x="0" y="0"/>
            <a:chExt cx="4411284" cy="59795"/>
          </a:xfrm>
        </p:grpSpPr>
        <p:sp>
          <p:nvSpPr>
            <p:cNvPr name="Freeform 25" id="25"/>
            <p:cNvSpPr/>
            <p:nvPr/>
          </p:nvSpPr>
          <p:spPr>
            <a:xfrm flipH="false" flipV="false" rot="0">
              <a:off x="0" y="0"/>
              <a:ext cx="4411284" cy="59795"/>
            </a:xfrm>
            <a:custGeom>
              <a:avLst/>
              <a:gdLst/>
              <a:ahLst/>
              <a:cxnLst/>
              <a:rect r="r" b="b" t="t" l="l"/>
              <a:pathLst>
                <a:path h="59795" w="4411284">
                  <a:moveTo>
                    <a:pt x="0" y="0"/>
                  </a:moveTo>
                  <a:lnTo>
                    <a:pt x="4411284" y="0"/>
                  </a:lnTo>
                  <a:lnTo>
                    <a:pt x="4411284" y="59795"/>
                  </a:lnTo>
                  <a:lnTo>
                    <a:pt x="0" y="59795"/>
                  </a:lnTo>
                  <a:close/>
                </a:path>
              </a:pathLst>
            </a:custGeom>
            <a:solidFill>
              <a:srgbClr val="1E1E49"/>
            </a:solidFill>
          </p:spPr>
        </p:sp>
        <p:sp>
          <p:nvSpPr>
            <p:cNvPr name="TextBox 26" id="26"/>
            <p:cNvSpPr txBox="true"/>
            <p:nvPr/>
          </p:nvSpPr>
          <p:spPr>
            <a:xfrm>
              <a:off x="0" y="-38100"/>
              <a:ext cx="4411284" cy="97895"/>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197671" y="9670686"/>
            <a:ext cx="17236597" cy="227034"/>
            <a:chOff x="0" y="0"/>
            <a:chExt cx="4539680" cy="59795"/>
          </a:xfrm>
        </p:grpSpPr>
        <p:sp>
          <p:nvSpPr>
            <p:cNvPr name="Freeform 28" id="28"/>
            <p:cNvSpPr/>
            <p:nvPr/>
          </p:nvSpPr>
          <p:spPr>
            <a:xfrm flipH="false" flipV="false" rot="0">
              <a:off x="0" y="0"/>
              <a:ext cx="4539680" cy="59795"/>
            </a:xfrm>
            <a:custGeom>
              <a:avLst/>
              <a:gdLst/>
              <a:ahLst/>
              <a:cxnLst/>
              <a:rect r="r" b="b" t="t" l="l"/>
              <a:pathLst>
                <a:path h="59795" w="4539680">
                  <a:moveTo>
                    <a:pt x="0" y="0"/>
                  </a:moveTo>
                  <a:lnTo>
                    <a:pt x="4539680" y="0"/>
                  </a:lnTo>
                  <a:lnTo>
                    <a:pt x="4539680" y="59795"/>
                  </a:lnTo>
                  <a:lnTo>
                    <a:pt x="0" y="59795"/>
                  </a:lnTo>
                  <a:close/>
                </a:path>
              </a:pathLst>
            </a:custGeom>
            <a:solidFill>
              <a:srgbClr val="1E1E49"/>
            </a:solidFill>
          </p:spPr>
        </p:sp>
        <p:sp>
          <p:nvSpPr>
            <p:cNvPr name="TextBox 29" id="29"/>
            <p:cNvSpPr txBox="true"/>
            <p:nvPr/>
          </p:nvSpPr>
          <p:spPr>
            <a:xfrm>
              <a:off x="0" y="-38100"/>
              <a:ext cx="4539680" cy="978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257746" y="393657"/>
            <a:ext cx="17236597" cy="227034"/>
            <a:chOff x="0" y="0"/>
            <a:chExt cx="4539680" cy="59795"/>
          </a:xfrm>
        </p:grpSpPr>
        <p:sp>
          <p:nvSpPr>
            <p:cNvPr name="Freeform 31" id="31"/>
            <p:cNvSpPr/>
            <p:nvPr/>
          </p:nvSpPr>
          <p:spPr>
            <a:xfrm flipH="false" flipV="false" rot="0">
              <a:off x="0" y="0"/>
              <a:ext cx="4539680" cy="59795"/>
            </a:xfrm>
            <a:custGeom>
              <a:avLst/>
              <a:gdLst/>
              <a:ahLst/>
              <a:cxnLst/>
              <a:rect r="r" b="b" t="t" l="l"/>
              <a:pathLst>
                <a:path h="59795" w="4539680">
                  <a:moveTo>
                    <a:pt x="0" y="0"/>
                  </a:moveTo>
                  <a:lnTo>
                    <a:pt x="4539680" y="0"/>
                  </a:lnTo>
                  <a:lnTo>
                    <a:pt x="4539680" y="59795"/>
                  </a:lnTo>
                  <a:lnTo>
                    <a:pt x="0" y="59795"/>
                  </a:lnTo>
                  <a:close/>
                </a:path>
              </a:pathLst>
            </a:custGeom>
            <a:solidFill>
              <a:srgbClr val="1E1E49"/>
            </a:solidFill>
          </p:spPr>
        </p:sp>
        <p:sp>
          <p:nvSpPr>
            <p:cNvPr name="TextBox 32" id="32"/>
            <p:cNvSpPr txBox="true"/>
            <p:nvPr/>
          </p:nvSpPr>
          <p:spPr>
            <a:xfrm>
              <a:off x="0" y="-38100"/>
              <a:ext cx="4539680" cy="97895"/>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11780667" y="6824276"/>
            <a:ext cx="3464668" cy="887095"/>
          </a:xfrm>
          <a:prstGeom prst="rect">
            <a:avLst/>
          </a:prstGeom>
        </p:spPr>
        <p:txBody>
          <a:bodyPr anchor="t" rtlCol="false" tIns="0" lIns="0" bIns="0" rIns="0">
            <a:spAutoFit/>
          </a:bodyPr>
          <a:lstStyle/>
          <a:p>
            <a:pPr algn="ctr">
              <a:lnSpc>
                <a:spcPts val="7279"/>
              </a:lnSpc>
            </a:pPr>
            <a:r>
              <a:rPr lang="en-US" sz="5199" b="true">
                <a:solidFill>
                  <a:srgbClr val="1E1E49"/>
                </a:solidFill>
                <a:latin typeface="DM Sans Bold"/>
                <a:ea typeface="DM Sans Bold"/>
                <a:cs typeface="DM Sans Bold"/>
                <a:sym typeface="DM Sans Bold"/>
              </a:rPr>
              <a:t>Education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354751" y="3195021"/>
            <a:ext cx="6106353" cy="1217747"/>
            <a:chOff x="0" y="0"/>
            <a:chExt cx="2037879" cy="406400"/>
          </a:xfrm>
        </p:grpSpPr>
        <p:sp>
          <p:nvSpPr>
            <p:cNvPr name="Freeform 3" id="3"/>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4" id="4"/>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899">
                  <a:solidFill>
                    <a:srgbClr val="FFFFFF"/>
                  </a:solidFill>
                  <a:latin typeface="DM Sans"/>
                  <a:ea typeface="DM Sans"/>
                  <a:cs typeface="DM Sans"/>
                  <a:sym typeface="DM Sans"/>
                </a:rPr>
                <a:t>Critical Thinking</a:t>
              </a:r>
            </a:p>
          </p:txBody>
        </p:sp>
      </p:grpSp>
      <p:grpSp>
        <p:nvGrpSpPr>
          <p:cNvPr name="Group 5" id="5"/>
          <p:cNvGrpSpPr/>
          <p:nvPr/>
        </p:nvGrpSpPr>
        <p:grpSpPr>
          <a:xfrm rot="0">
            <a:off x="9994504" y="6421090"/>
            <a:ext cx="6106353" cy="1217747"/>
            <a:chOff x="0" y="0"/>
            <a:chExt cx="2037879" cy="406400"/>
          </a:xfrm>
        </p:grpSpPr>
        <p:sp>
          <p:nvSpPr>
            <p:cNvPr name="Freeform 6" id="6"/>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7" id="7"/>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900">
                  <a:solidFill>
                    <a:srgbClr val="FFFFFF"/>
                  </a:solidFill>
                  <a:latin typeface="DM Sans"/>
                  <a:ea typeface="DM Sans"/>
                  <a:cs typeface="DM Sans"/>
                  <a:sym typeface="DM Sans"/>
                </a:rPr>
                <a:t>Innovation</a:t>
              </a:r>
            </a:p>
          </p:txBody>
        </p:sp>
      </p:grpSp>
      <p:grpSp>
        <p:nvGrpSpPr>
          <p:cNvPr name="Group 8" id="8"/>
          <p:cNvGrpSpPr/>
          <p:nvPr/>
        </p:nvGrpSpPr>
        <p:grpSpPr>
          <a:xfrm rot="0">
            <a:off x="3354751" y="6446672"/>
            <a:ext cx="6106353" cy="1217747"/>
            <a:chOff x="0" y="0"/>
            <a:chExt cx="2037879" cy="406400"/>
          </a:xfrm>
        </p:grpSpPr>
        <p:sp>
          <p:nvSpPr>
            <p:cNvPr name="Freeform 9" id="9"/>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10" id="10"/>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900">
                  <a:solidFill>
                    <a:srgbClr val="FFFFFF"/>
                  </a:solidFill>
                  <a:latin typeface="DM Sans"/>
                  <a:ea typeface="DM Sans"/>
                  <a:cs typeface="DM Sans"/>
                  <a:sym typeface="DM Sans"/>
                </a:rPr>
                <a:t>Curiosity</a:t>
              </a:r>
            </a:p>
          </p:txBody>
        </p:sp>
      </p:grpSp>
      <p:grpSp>
        <p:nvGrpSpPr>
          <p:cNvPr name="Group 11" id="11"/>
          <p:cNvGrpSpPr/>
          <p:nvPr/>
        </p:nvGrpSpPr>
        <p:grpSpPr>
          <a:xfrm rot="0">
            <a:off x="9992963" y="3195021"/>
            <a:ext cx="6106353" cy="1217747"/>
            <a:chOff x="0" y="0"/>
            <a:chExt cx="2037879" cy="406400"/>
          </a:xfrm>
        </p:grpSpPr>
        <p:sp>
          <p:nvSpPr>
            <p:cNvPr name="Freeform 12" id="12"/>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13" id="13"/>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899">
                  <a:solidFill>
                    <a:srgbClr val="FFFFFF"/>
                  </a:solidFill>
                  <a:latin typeface="DM Sans"/>
                  <a:ea typeface="DM Sans"/>
                  <a:cs typeface="DM Sans"/>
                  <a:sym typeface="DM Sans"/>
                </a:rPr>
                <a:t>Creativity</a:t>
              </a:r>
            </a:p>
          </p:txBody>
        </p:sp>
      </p:grpSp>
      <p:grpSp>
        <p:nvGrpSpPr>
          <p:cNvPr name="Group 14" id="14"/>
          <p:cNvGrpSpPr/>
          <p:nvPr/>
        </p:nvGrpSpPr>
        <p:grpSpPr>
          <a:xfrm rot="0">
            <a:off x="9994504" y="4808055"/>
            <a:ext cx="6106353" cy="1217747"/>
            <a:chOff x="0" y="0"/>
            <a:chExt cx="2037879" cy="406400"/>
          </a:xfrm>
        </p:grpSpPr>
        <p:sp>
          <p:nvSpPr>
            <p:cNvPr name="Freeform 15" id="15"/>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16" id="16"/>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900">
                  <a:solidFill>
                    <a:srgbClr val="FFFFFF"/>
                  </a:solidFill>
                  <a:latin typeface="DM Sans"/>
                  <a:ea typeface="DM Sans"/>
                  <a:cs typeface="DM Sans"/>
                  <a:sym typeface="DM Sans"/>
                </a:rPr>
                <a:t>Collaboration/Teamwork</a:t>
              </a:r>
            </a:p>
          </p:txBody>
        </p:sp>
      </p:grpSp>
      <p:grpSp>
        <p:nvGrpSpPr>
          <p:cNvPr name="Group 17" id="17"/>
          <p:cNvGrpSpPr/>
          <p:nvPr/>
        </p:nvGrpSpPr>
        <p:grpSpPr>
          <a:xfrm rot="0">
            <a:off x="3354751" y="4820846"/>
            <a:ext cx="6106353" cy="1217747"/>
            <a:chOff x="0" y="0"/>
            <a:chExt cx="2037879" cy="406400"/>
          </a:xfrm>
        </p:grpSpPr>
        <p:sp>
          <p:nvSpPr>
            <p:cNvPr name="Freeform 18" id="18"/>
            <p:cNvSpPr/>
            <p:nvPr/>
          </p:nvSpPr>
          <p:spPr>
            <a:xfrm flipH="false" flipV="false" rot="0">
              <a:off x="0" y="0"/>
              <a:ext cx="2037879" cy="406400"/>
            </a:xfrm>
            <a:custGeom>
              <a:avLst/>
              <a:gdLst/>
              <a:ahLst/>
              <a:cxnLst/>
              <a:rect r="r" b="b" t="t" l="l"/>
              <a:pathLst>
                <a:path h="406400" w="2037879">
                  <a:moveTo>
                    <a:pt x="64660" y="0"/>
                  </a:moveTo>
                  <a:lnTo>
                    <a:pt x="1973219" y="0"/>
                  </a:lnTo>
                  <a:cubicBezTo>
                    <a:pt x="2008930" y="0"/>
                    <a:pt x="2037879" y="28949"/>
                    <a:pt x="2037879" y="64660"/>
                  </a:cubicBezTo>
                  <a:lnTo>
                    <a:pt x="2037879" y="341740"/>
                  </a:lnTo>
                  <a:cubicBezTo>
                    <a:pt x="2037879" y="377451"/>
                    <a:pt x="2008930" y="406400"/>
                    <a:pt x="1973219" y="406400"/>
                  </a:cubicBezTo>
                  <a:lnTo>
                    <a:pt x="64660" y="406400"/>
                  </a:lnTo>
                  <a:cubicBezTo>
                    <a:pt x="28949" y="406400"/>
                    <a:pt x="0" y="377451"/>
                    <a:pt x="0" y="341740"/>
                  </a:cubicBezTo>
                  <a:lnTo>
                    <a:pt x="0" y="64660"/>
                  </a:lnTo>
                  <a:cubicBezTo>
                    <a:pt x="0" y="28949"/>
                    <a:pt x="28949" y="0"/>
                    <a:pt x="64660" y="0"/>
                  </a:cubicBezTo>
                  <a:close/>
                </a:path>
              </a:pathLst>
            </a:custGeom>
            <a:solidFill>
              <a:srgbClr val="1E1E49"/>
            </a:solidFill>
          </p:spPr>
        </p:sp>
        <p:sp>
          <p:nvSpPr>
            <p:cNvPr name="TextBox 19" id="19"/>
            <p:cNvSpPr txBox="true"/>
            <p:nvPr/>
          </p:nvSpPr>
          <p:spPr>
            <a:xfrm>
              <a:off x="0" y="-66675"/>
              <a:ext cx="2037879" cy="473075"/>
            </a:xfrm>
            <a:prstGeom prst="rect">
              <a:avLst/>
            </a:prstGeom>
          </p:spPr>
          <p:txBody>
            <a:bodyPr anchor="ctr" rtlCol="false" tIns="50800" lIns="50800" bIns="50800" rIns="50800"/>
            <a:lstStyle/>
            <a:p>
              <a:pPr algn="ctr">
                <a:lnSpc>
                  <a:spcPts val="5459"/>
                </a:lnSpc>
              </a:pPr>
              <a:r>
                <a:rPr lang="en-US" sz="3899">
                  <a:solidFill>
                    <a:srgbClr val="FFFFFF"/>
                  </a:solidFill>
                  <a:latin typeface="DM Sans"/>
                  <a:ea typeface="DM Sans"/>
                  <a:cs typeface="DM Sans"/>
                  <a:sym typeface="DM Sans"/>
                </a:rPr>
                <a:t>Confidence</a:t>
              </a:r>
            </a:p>
          </p:txBody>
        </p:sp>
      </p:grpSp>
      <p:grpSp>
        <p:nvGrpSpPr>
          <p:cNvPr name="Group 20" id="20"/>
          <p:cNvGrpSpPr/>
          <p:nvPr/>
        </p:nvGrpSpPr>
        <p:grpSpPr>
          <a:xfrm rot="0">
            <a:off x="48399" y="-12054"/>
            <a:ext cx="2774494" cy="2384331"/>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CA6BF"/>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836854" y="1313165"/>
            <a:ext cx="13839051" cy="1203313"/>
          </a:xfrm>
          <a:prstGeom prst="rect">
            <a:avLst/>
          </a:prstGeom>
        </p:spPr>
        <p:txBody>
          <a:bodyPr anchor="t" rtlCol="false" tIns="0" lIns="0" bIns="0" rIns="0">
            <a:spAutoFit/>
          </a:bodyPr>
          <a:lstStyle/>
          <a:p>
            <a:pPr algn="ctr">
              <a:lnSpc>
                <a:spcPts val="9800"/>
              </a:lnSpc>
            </a:pPr>
            <a:r>
              <a:rPr lang="en-US" sz="7000" b="true">
                <a:solidFill>
                  <a:srgbClr val="1E1E49"/>
                </a:solidFill>
                <a:latin typeface="DM Sans Bold"/>
                <a:ea typeface="DM Sans Bold"/>
                <a:cs typeface="DM Sans Bold"/>
                <a:sym typeface="DM Sans Bold"/>
              </a:rPr>
              <a:t>Benefits of STEAM Education</a:t>
            </a:r>
          </a:p>
        </p:txBody>
      </p:sp>
      <p:grpSp>
        <p:nvGrpSpPr>
          <p:cNvPr name="Group 24" id="24"/>
          <p:cNvGrpSpPr/>
          <p:nvPr/>
        </p:nvGrpSpPr>
        <p:grpSpPr>
          <a:xfrm rot="0">
            <a:off x="48399" y="2622525"/>
            <a:ext cx="2774494" cy="2384331"/>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D15081"/>
            </a:solidFill>
          </p:spPr>
        </p:sp>
        <p:sp>
          <p:nvSpPr>
            <p:cNvPr name="TextBox 26" id="2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8399" y="5254506"/>
            <a:ext cx="2774494" cy="2384331"/>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05142"/>
            </a:solidFill>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48399" y="7886487"/>
            <a:ext cx="2774494" cy="2384331"/>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BC54"/>
            </a:solidFill>
          </p:spPr>
        </p:sp>
        <p:sp>
          <p:nvSpPr>
            <p:cNvPr name="TextBox 32" id="32"/>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sp>
        <p:nvSpPr>
          <p:cNvPr name="TextBox 2" id="2"/>
          <p:cNvSpPr txBox="true"/>
          <p:nvPr/>
        </p:nvSpPr>
        <p:spPr>
          <a:xfrm rot="0">
            <a:off x="1028700" y="3516585"/>
            <a:ext cx="9046029" cy="3580765"/>
          </a:xfrm>
          <a:prstGeom prst="rect">
            <a:avLst/>
          </a:prstGeom>
        </p:spPr>
        <p:txBody>
          <a:bodyPr anchor="t" rtlCol="false" tIns="0" lIns="0" bIns="0" rIns="0">
            <a:spAutoFit/>
          </a:bodyPr>
          <a:lstStyle/>
          <a:p>
            <a:pPr algn="l">
              <a:lnSpc>
                <a:spcPts val="4759"/>
              </a:lnSpc>
            </a:pPr>
            <a:r>
              <a:rPr lang="en-US" sz="3399">
                <a:solidFill>
                  <a:srgbClr val="1E1E49"/>
                </a:solidFill>
                <a:latin typeface="DM Sans"/>
                <a:ea typeface="DM Sans"/>
                <a:cs typeface="DM Sans"/>
                <a:sym typeface="DM Sans"/>
              </a:rPr>
              <a:t>Critical thinking allows students to observe, analyze, and understand when trying to solve complex problems. Using credible information and finding evidence to support arguments is imperative to learning and gaining knowledge. </a:t>
            </a:r>
          </a:p>
        </p:txBody>
      </p:sp>
      <p:grpSp>
        <p:nvGrpSpPr>
          <p:cNvPr name="Group 3" id="3"/>
          <p:cNvGrpSpPr/>
          <p:nvPr/>
        </p:nvGrpSpPr>
        <p:grpSpPr>
          <a:xfrm rot="0">
            <a:off x="10074729" y="2195100"/>
            <a:ext cx="8803355" cy="7565383"/>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CA6BF"/>
            </a:soli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337720" y="3947962"/>
            <a:ext cx="7436034" cy="5624346"/>
          </a:xfrm>
          <a:custGeom>
            <a:avLst/>
            <a:gdLst/>
            <a:ahLst/>
            <a:cxnLst/>
            <a:rect r="r" b="b" t="t" l="l"/>
            <a:pathLst>
              <a:path h="5624346" w="7436034">
                <a:moveTo>
                  <a:pt x="0" y="0"/>
                </a:moveTo>
                <a:lnTo>
                  <a:pt x="7436035" y="0"/>
                </a:lnTo>
                <a:lnTo>
                  <a:pt x="7436035" y="5624346"/>
                </a:lnTo>
                <a:lnTo>
                  <a:pt x="0" y="5624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425167"/>
            <a:ext cx="7973378" cy="1377942"/>
          </a:xfrm>
          <a:prstGeom prst="rect">
            <a:avLst/>
          </a:prstGeom>
        </p:spPr>
        <p:txBody>
          <a:bodyPr anchor="t" rtlCol="false" tIns="0" lIns="0" bIns="0" rIns="0">
            <a:spAutoFit/>
          </a:bodyPr>
          <a:lstStyle/>
          <a:p>
            <a:pPr algn="ctr">
              <a:lnSpc>
                <a:spcPts val="11200"/>
              </a:lnSpc>
            </a:pPr>
            <a:r>
              <a:rPr lang="en-US" sz="8000" b="true">
                <a:solidFill>
                  <a:srgbClr val="1E1E49"/>
                </a:solidFill>
                <a:latin typeface="DM Sans Bold"/>
                <a:ea typeface="DM Sans Bold"/>
                <a:cs typeface="DM Sans Bold"/>
                <a:sym typeface="DM Sans Bold"/>
              </a:rPr>
              <a:t>Critical Thinking</a:t>
            </a:r>
          </a:p>
        </p:txBody>
      </p:sp>
      <p:grpSp>
        <p:nvGrpSpPr>
          <p:cNvPr name="Group 8" id="8"/>
          <p:cNvGrpSpPr/>
          <p:nvPr/>
        </p:nvGrpSpPr>
        <p:grpSpPr>
          <a:xfrm rot="0">
            <a:off x="0" y="3029425"/>
            <a:ext cx="9002078" cy="220231"/>
            <a:chOff x="0" y="0"/>
            <a:chExt cx="2370918" cy="58003"/>
          </a:xfrm>
        </p:grpSpPr>
        <p:sp>
          <p:nvSpPr>
            <p:cNvPr name="Freeform 9" id="9"/>
            <p:cNvSpPr/>
            <p:nvPr/>
          </p:nvSpPr>
          <p:spPr>
            <a:xfrm flipH="false" flipV="false" rot="0">
              <a:off x="0" y="0"/>
              <a:ext cx="2370918" cy="58003"/>
            </a:xfrm>
            <a:custGeom>
              <a:avLst/>
              <a:gdLst/>
              <a:ahLst/>
              <a:cxnLst/>
              <a:rect r="r" b="b" t="t" l="l"/>
              <a:pathLst>
                <a:path h="58003" w="2370918">
                  <a:moveTo>
                    <a:pt x="0" y="0"/>
                  </a:moveTo>
                  <a:lnTo>
                    <a:pt x="2370918" y="0"/>
                  </a:lnTo>
                  <a:lnTo>
                    <a:pt x="2370918" y="58003"/>
                  </a:lnTo>
                  <a:lnTo>
                    <a:pt x="0" y="58003"/>
                  </a:lnTo>
                  <a:close/>
                </a:path>
              </a:pathLst>
            </a:custGeom>
            <a:solidFill>
              <a:srgbClr val="3CA6BF"/>
            </a:solidFill>
          </p:spPr>
        </p:sp>
        <p:sp>
          <p:nvSpPr>
            <p:cNvPr name="TextBox 10" id="10"/>
            <p:cNvSpPr txBox="true"/>
            <p:nvPr/>
          </p:nvSpPr>
          <p:spPr>
            <a:xfrm>
              <a:off x="0" y="-38100"/>
              <a:ext cx="2370918" cy="9610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447844" y="-642038"/>
            <a:ext cx="15157537" cy="11786483"/>
            <a:chOff x="0" y="0"/>
            <a:chExt cx="898278" cy="698500"/>
          </a:xfrm>
        </p:grpSpPr>
        <p:sp>
          <p:nvSpPr>
            <p:cNvPr name="Freeform 3" id="3"/>
            <p:cNvSpPr/>
            <p:nvPr/>
          </p:nvSpPr>
          <p:spPr>
            <a:xfrm flipH="false" flipV="false" rot="0">
              <a:off x="0" y="0"/>
              <a:ext cx="898278" cy="698500"/>
            </a:xfrm>
            <a:custGeom>
              <a:avLst/>
              <a:gdLst/>
              <a:ahLst/>
              <a:cxnLst/>
              <a:rect r="r" b="b" t="t" l="l"/>
              <a:pathLst>
                <a:path h="698500" w="898278">
                  <a:moveTo>
                    <a:pt x="898278" y="349250"/>
                  </a:moveTo>
                  <a:lnTo>
                    <a:pt x="695078" y="698500"/>
                  </a:lnTo>
                  <a:lnTo>
                    <a:pt x="203200" y="698500"/>
                  </a:lnTo>
                  <a:lnTo>
                    <a:pt x="0" y="349250"/>
                  </a:lnTo>
                  <a:lnTo>
                    <a:pt x="203200" y="0"/>
                  </a:lnTo>
                  <a:lnTo>
                    <a:pt x="695078" y="0"/>
                  </a:lnTo>
                  <a:lnTo>
                    <a:pt x="898278" y="349250"/>
                  </a:lnTo>
                  <a:close/>
                </a:path>
              </a:pathLst>
            </a:custGeom>
            <a:solidFill>
              <a:srgbClr val="0075B2"/>
            </a:solidFill>
          </p:spPr>
        </p:sp>
        <p:sp>
          <p:nvSpPr>
            <p:cNvPr name="TextBox 4" id="4"/>
            <p:cNvSpPr txBox="true"/>
            <p:nvPr/>
          </p:nvSpPr>
          <p:spPr>
            <a:xfrm>
              <a:off x="114300" y="-38100"/>
              <a:ext cx="669678" cy="7366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516585"/>
            <a:ext cx="9046029" cy="3580765"/>
          </a:xfrm>
          <a:prstGeom prst="rect">
            <a:avLst/>
          </a:prstGeom>
        </p:spPr>
        <p:txBody>
          <a:bodyPr anchor="t" rtlCol="false" tIns="0" lIns="0" bIns="0" rIns="0">
            <a:spAutoFit/>
          </a:bodyPr>
          <a:lstStyle/>
          <a:p>
            <a:pPr algn="l">
              <a:lnSpc>
                <a:spcPts val="4759"/>
              </a:lnSpc>
            </a:pPr>
            <a:r>
              <a:rPr lang="en-US" sz="3399">
                <a:solidFill>
                  <a:srgbClr val="FFFFFF"/>
                </a:solidFill>
                <a:latin typeface="DM Sans"/>
                <a:ea typeface="DM Sans"/>
                <a:cs typeface="DM Sans"/>
                <a:sym typeface="DM Sans"/>
              </a:rPr>
              <a:t>It’s great when everything goes right on the first try, but that is often not the case. Students should understand that failure is often a part of learning. To persevere through challenges brings better understanding, a sense of achievement, and confidence. </a:t>
            </a:r>
          </a:p>
        </p:txBody>
      </p:sp>
      <p:sp>
        <p:nvSpPr>
          <p:cNvPr name="TextBox 6" id="6"/>
          <p:cNvSpPr txBox="true"/>
          <p:nvPr/>
        </p:nvSpPr>
        <p:spPr>
          <a:xfrm rot="0">
            <a:off x="1028700" y="1425167"/>
            <a:ext cx="6294597" cy="1377942"/>
          </a:xfrm>
          <a:prstGeom prst="rect">
            <a:avLst/>
          </a:prstGeom>
        </p:spPr>
        <p:txBody>
          <a:bodyPr anchor="t" rtlCol="false" tIns="0" lIns="0" bIns="0" rIns="0">
            <a:spAutoFit/>
          </a:bodyPr>
          <a:lstStyle/>
          <a:p>
            <a:pPr algn="l">
              <a:lnSpc>
                <a:spcPts val="11200"/>
              </a:lnSpc>
            </a:pPr>
            <a:r>
              <a:rPr lang="en-US" sz="8000" b="true">
                <a:solidFill>
                  <a:srgbClr val="FFFFFF"/>
                </a:solidFill>
                <a:latin typeface="DM Sans Bold"/>
                <a:ea typeface="DM Sans Bold"/>
                <a:cs typeface="DM Sans Bold"/>
                <a:sym typeface="DM Sans Bold"/>
              </a:rPr>
              <a:t>Confidence</a:t>
            </a:r>
          </a:p>
        </p:txBody>
      </p:sp>
      <p:sp>
        <p:nvSpPr>
          <p:cNvPr name="Freeform 7" id="7"/>
          <p:cNvSpPr/>
          <p:nvPr/>
        </p:nvSpPr>
        <p:spPr>
          <a:xfrm flipH="false" flipV="false" rot="0">
            <a:off x="10747231" y="2195100"/>
            <a:ext cx="6260174" cy="6112206"/>
          </a:xfrm>
          <a:custGeom>
            <a:avLst/>
            <a:gdLst/>
            <a:ahLst/>
            <a:cxnLst/>
            <a:rect r="r" b="b" t="t" l="l"/>
            <a:pathLst>
              <a:path h="6112206" w="6260174">
                <a:moveTo>
                  <a:pt x="0" y="0"/>
                </a:moveTo>
                <a:lnTo>
                  <a:pt x="6260174" y="0"/>
                </a:lnTo>
                <a:lnTo>
                  <a:pt x="6260174" y="6112206"/>
                </a:lnTo>
                <a:lnTo>
                  <a:pt x="0" y="61122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3035444"/>
            <a:ext cx="9002078" cy="220231"/>
            <a:chOff x="0" y="0"/>
            <a:chExt cx="2370918" cy="58003"/>
          </a:xfrm>
        </p:grpSpPr>
        <p:sp>
          <p:nvSpPr>
            <p:cNvPr name="Freeform 9" id="9"/>
            <p:cNvSpPr/>
            <p:nvPr/>
          </p:nvSpPr>
          <p:spPr>
            <a:xfrm flipH="false" flipV="false" rot="0">
              <a:off x="0" y="0"/>
              <a:ext cx="2370918" cy="58003"/>
            </a:xfrm>
            <a:custGeom>
              <a:avLst/>
              <a:gdLst/>
              <a:ahLst/>
              <a:cxnLst/>
              <a:rect r="r" b="b" t="t" l="l"/>
              <a:pathLst>
                <a:path h="58003" w="2370918">
                  <a:moveTo>
                    <a:pt x="0" y="0"/>
                  </a:moveTo>
                  <a:lnTo>
                    <a:pt x="2370918" y="0"/>
                  </a:lnTo>
                  <a:lnTo>
                    <a:pt x="2370918" y="58003"/>
                  </a:lnTo>
                  <a:lnTo>
                    <a:pt x="0" y="58003"/>
                  </a:lnTo>
                  <a:close/>
                </a:path>
              </a:pathLst>
            </a:custGeom>
            <a:solidFill>
              <a:srgbClr val="3CA6BF"/>
            </a:solidFill>
          </p:spPr>
        </p:sp>
        <p:sp>
          <p:nvSpPr>
            <p:cNvPr name="TextBox 10" id="10"/>
            <p:cNvSpPr txBox="true"/>
            <p:nvPr/>
          </p:nvSpPr>
          <p:spPr>
            <a:xfrm>
              <a:off x="0" y="-38100"/>
              <a:ext cx="2370918" cy="9610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1E49"/>
        </a:solidFill>
      </p:bgPr>
    </p:bg>
    <p:spTree>
      <p:nvGrpSpPr>
        <p:cNvPr id="1" name=""/>
        <p:cNvGrpSpPr/>
        <p:nvPr/>
      </p:nvGrpSpPr>
      <p:grpSpPr>
        <a:xfrm>
          <a:off x="0" y="0"/>
          <a:ext cx="0" cy="0"/>
          <a:chOff x="0" y="0"/>
          <a:chExt cx="0" cy="0"/>
        </a:xfrm>
      </p:grpSpPr>
      <p:sp>
        <p:nvSpPr>
          <p:cNvPr name="TextBox 2" id="2"/>
          <p:cNvSpPr txBox="true"/>
          <p:nvPr/>
        </p:nvSpPr>
        <p:spPr>
          <a:xfrm rot="0">
            <a:off x="1028700" y="3516585"/>
            <a:ext cx="9046029" cy="2380615"/>
          </a:xfrm>
          <a:prstGeom prst="rect">
            <a:avLst/>
          </a:prstGeom>
        </p:spPr>
        <p:txBody>
          <a:bodyPr anchor="t" rtlCol="false" tIns="0" lIns="0" bIns="0" rIns="0">
            <a:spAutoFit/>
          </a:bodyPr>
          <a:lstStyle/>
          <a:p>
            <a:pPr algn="l">
              <a:lnSpc>
                <a:spcPts val="4759"/>
              </a:lnSpc>
            </a:pPr>
            <a:r>
              <a:rPr lang="en-US" sz="3399">
                <a:solidFill>
                  <a:srgbClr val="FFFFFF"/>
                </a:solidFill>
                <a:latin typeface="DM Sans"/>
                <a:ea typeface="DM Sans"/>
                <a:cs typeface="DM Sans"/>
                <a:sym typeface="DM Sans"/>
              </a:rPr>
              <a:t>Curiosity involves asking questions and brainstorming different ideas to solve problems. It also inspires wonder, exploration, and imagination. </a:t>
            </a:r>
          </a:p>
        </p:txBody>
      </p:sp>
      <p:grpSp>
        <p:nvGrpSpPr>
          <p:cNvPr name="Group 3" id="3"/>
          <p:cNvGrpSpPr/>
          <p:nvPr/>
        </p:nvGrpSpPr>
        <p:grpSpPr>
          <a:xfrm rot="0">
            <a:off x="10074729" y="2195100"/>
            <a:ext cx="8803355" cy="7565383"/>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7DDEA"/>
            </a:soli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425167"/>
            <a:ext cx="5066229" cy="1377942"/>
          </a:xfrm>
          <a:prstGeom prst="rect">
            <a:avLst/>
          </a:prstGeom>
        </p:spPr>
        <p:txBody>
          <a:bodyPr anchor="t" rtlCol="false" tIns="0" lIns="0" bIns="0" rIns="0">
            <a:spAutoFit/>
          </a:bodyPr>
          <a:lstStyle/>
          <a:p>
            <a:pPr algn="l">
              <a:lnSpc>
                <a:spcPts val="11200"/>
              </a:lnSpc>
            </a:pPr>
            <a:r>
              <a:rPr lang="en-US" sz="8000" b="true">
                <a:solidFill>
                  <a:srgbClr val="FFFFFF"/>
                </a:solidFill>
                <a:latin typeface="DM Sans Bold"/>
                <a:ea typeface="DM Sans Bold"/>
                <a:cs typeface="DM Sans Bold"/>
                <a:sym typeface="DM Sans Bold"/>
              </a:rPr>
              <a:t>Curiosity</a:t>
            </a:r>
          </a:p>
        </p:txBody>
      </p:sp>
      <p:grpSp>
        <p:nvGrpSpPr>
          <p:cNvPr name="Group 7" id="7"/>
          <p:cNvGrpSpPr/>
          <p:nvPr/>
        </p:nvGrpSpPr>
        <p:grpSpPr>
          <a:xfrm rot="0">
            <a:off x="0" y="3029425"/>
            <a:ext cx="9002078" cy="220231"/>
            <a:chOff x="0" y="0"/>
            <a:chExt cx="2370918" cy="58003"/>
          </a:xfrm>
        </p:grpSpPr>
        <p:sp>
          <p:nvSpPr>
            <p:cNvPr name="Freeform 8" id="8"/>
            <p:cNvSpPr/>
            <p:nvPr/>
          </p:nvSpPr>
          <p:spPr>
            <a:xfrm flipH="false" flipV="false" rot="0">
              <a:off x="0" y="0"/>
              <a:ext cx="2370918" cy="58003"/>
            </a:xfrm>
            <a:custGeom>
              <a:avLst/>
              <a:gdLst/>
              <a:ahLst/>
              <a:cxnLst/>
              <a:rect r="r" b="b" t="t" l="l"/>
              <a:pathLst>
                <a:path h="58003" w="2370918">
                  <a:moveTo>
                    <a:pt x="0" y="0"/>
                  </a:moveTo>
                  <a:lnTo>
                    <a:pt x="2370918" y="0"/>
                  </a:lnTo>
                  <a:lnTo>
                    <a:pt x="2370918" y="58003"/>
                  </a:lnTo>
                  <a:lnTo>
                    <a:pt x="0" y="58003"/>
                  </a:lnTo>
                  <a:close/>
                </a:path>
              </a:pathLst>
            </a:custGeom>
            <a:solidFill>
              <a:srgbClr val="A7DDEA"/>
            </a:solidFill>
          </p:spPr>
        </p:sp>
        <p:sp>
          <p:nvSpPr>
            <p:cNvPr name="TextBox 9" id="9"/>
            <p:cNvSpPr txBox="true"/>
            <p:nvPr/>
          </p:nvSpPr>
          <p:spPr>
            <a:xfrm>
              <a:off x="0" y="-38100"/>
              <a:ext cx="2370918" cy="9610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441694" y="3139541"/>
            <a:ext cx="6069424" cy="5319022"/>
          </a:xfrm>
          <a:custGeom>
            <a:avLst/>
            <a:gdLst/>
            <a:ahLst/>
            <a:cxnLst/>
            <a:rect r="r" b="b" t="t" l="l"/>
            <a:pathLst>
              <a:path h="5319022" w="6069424">
                <a:moveTo>
                  <a:pt x="0" y="0"/>
                </a:moveTo>
                <a:lnTo>
                  <a:pt x="6069424" y="0"/>
                </a:lnTo>
                <a:lnTo>
                  <a:pt x="6069424" y="5319023"/>
                </a:lnTo>
                <a:lnTo>
                  <a:pt x="0" y="5319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4001596" y="-1761209"/>
            <a:ext cx="15378142" cy="1321559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75B2"/>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516585"/>
            <a:ext cx="9046029" cy="2980690"/>
          </a:xfrm>
          <a:prstGeom prst="rect">
            <a:avLst/>
          </a:prstGeom>
        </p:spPr>
        <p:txBody>
          <a:bodyPr anchor="t" rtlCol="false" tIns="0" lIns="0" bIns="0" rIns="0">
            <a:spAutoFit/>
          </a:bodyPr>
          <a:lstStyle/>
          <a:p>
            <a:pPr algn="l">
              <a:lnSpc>
                <a:spcPts val="4759"/>
              </a:lnSpc>
            </a:pPr>
            <a:r>
              <a:rPr lang="en-US" sz="3399">
                <a:solidFill>
                  <a:srgbClr val="FFFFFF"/>
                </a:solidFill>
                <a:latin typeface="DM Sans"/>
                <a:ea typeface="DM Sans"/>
                <a:cs typeface="DM Sans"/>
                <a:sym typeface="DM Sans"/>
              </a:rPr>
              <a:t>Imagination and creative thinking are key to finding new ways to solve problems. Creativity allows students to break down a complex issue into smaller, more manageable tasks. </a:t>
            </a:r>
          </a:p>
        </p:txBody>
      </p:sp>
      <p:sp>
        <p:nvSpPr>
          <p:cNvPr name="TextBox 6" id="6"/>
          <p:cNvSpPr txBox="true"/>
          <p:nvPr/>
        </p:nvSpPr>
        <p:spPr>
          <a:xfrm rot="0">
            <a:off x="1028700" y="1425167"/>
            <a:ext cx="5317550" cy="1377942"/>
          </a:xfrm>
          <a:prstGeom prst="rect">
            <a:avLst/>
          </a:prstGeom>
        </p:spPr>
        <p:txBody>
          <a:bodyPr anchor="t" rtlCol="false" tIns="0" lIns="0" bIns="0" rIns="0">
            <a:spAutoFit/>
          </a:bodyPr>
          <a:lstStyle/>
          <a:p>
            <a:pPr algn="l">
              <a:lnSpc>
                <a:spcPts val="11200"/>
              </a:lnSpc>
            </a:pPr>
            <a:r>
              <a:rPr lang="en-US" sz="8000" b="true">
                <a:solidFill>
                  <a:srgbClr val="FFFFFF"/>
                </a:solidFill>
                <a:latin typeface="DM Sans Bold"/>
                <a:ea typeface="DM Sans Bold"/>
                <a:cs typeface="DM Sans Bold"/>
                <a:sym typeface="DM Sans Bold"/>
              </a:rPr>
              <a:t>Creativity</a:t>
            </a:r>
          </a:p>
        </p:txBody>
      </p:sp>
      <p:grpSp>
        <p:nvGrpSpPr>
          <p:cNvPr name="Group 7" id="7"/>
          <p:cNvGrpSpPr/>
          <p:nvPr/>
        </p:nvGrpSpPr>
        <p:grpSpPr>
          <a:xfrm rot="0">
            <a:off x="0" y="3029425"/>
            <a:ext cx="9002078" cy="220231"/>
            <a:chOff x="0" y="0"/>
            <a:chExt cx="2370918" cy="58003"/>
          </a:xfrm>
        </p:grpSpPr>
        <p:sp>
          <p:nvSpPr>
            <p:cNvPr name="Freeform 8" id="8"/>
            <p:cNvSpPr/>
            <p:nvPr/>
          </p:nvSpPr>
          <p:spPr>
            <a:xfrm flipH="false" flipV="false" rot="0">
              <a:off x="0" y="0"/>
              <a:ext cx="2370918" cy="58003"/>
            </a:xfrm>
            <a:custGeom>
              <a:avLst/>
              <a:gdLst/>
              <a:ahLst/>
              <a:cxnLst/>
              <a:rect r="r" b="b" t="t" l="l"/>
              <a:pathLst>
                <a:path h="58003" w="2370918">
                  <a:moveTo>
                    <a:pt x="0" y="0"/>
                  </a:moveTo>
                  <a:lnTo>
                    <a:pt x="2370918" y="0"/>
                  </a:lnTo>
                  <a:lnTo>
                    <a:pt x="2370918" y="58003"/>
                  </a:lnTo>
                  <a:lnTo>
                    <a:pt x="0" y="58003"/>
                  </a:lnTo>
                  <a:close/>
                </a:path>
              </a:pathLst>
            </a:custGeom>
            <a:solidFill>
              <a:srgbClr val="FFFFFF"/>
            </a:solidFill>
          </p:spPr>
        </p:sp>
        <p:sp>
          <p:nvSpPr>
            <p:cNvPr name="TextBox 9" id="9"/>
            <p:cNvSpPr txBox="true"/>
            <p:nvPr/>
          </p:nvSpPr>
          <p:spPr>
            <a:xfrm>
              <a:off x="0" y="-38100"/>
              <a:ext cx="2370918" cy="9610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376546" y="1999808"/>
            <a:ext cx="5795825" cy="6287385"/>
          </a:xfrm>
          <a:custGeom>
            <a:avLst/>
            <a:gdLst/>
            <a:ahLst/>
            <a:cxnLst/>
            <a:rect r="r" b="b" t="t" l="l"/>
            <a:pathLst>
              <a:path h="6287385" w="5795825">
                <a:moveTo>
                  <a:pt x="0" y="0"/>
                </a:moveTo>
                <a:lnTo>
                  <a:pt x="5795825" y="0"/>
                </a:lnTo>
                <a:lnTo>
                  <a:pt x="5795825" y="6287384"/>
                </a:lnTo>
                <a:lnTo>
                  <a:pt x="0" y="6287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sp>
        <p:nvSpPr>
          <p:cNvPr name="TextBox 2" id="2"/>
          <p:cNvSpPr txBox="true"/>
          <p:nvPr/>
        </p:nvSpPr>
        <p:spPr>
          <a:xfrm rot="0">
            <a:off x="1028700" y="3516585"/>
            <a:ext cx="9046029" cy="3580765"/>
          </a:xfrm>
          <a:prstGeom prst="rect">
            <a:avLst/>
          </a:prstGeom>
        </p:spPr>
        <p:txBody>
          <a:bodyPr anchor="t" rtlCol="false" tIns="0" lIns="0" bIns="0" rIns="0">
            <a:spAutoFit/>
          </a:bodyPr>
          <a:lstStyle/>
          <a:p>
            <a:pPr algn="l">
              <a:lnSpc>
                <a:spcPts val="4759"/>
              </a:lnSpc>
            </a:pPr>
            <a:r>
              <a:rPr lang="en-US" sz="3399">
                <a:solidFill>
                  <a:srgbClr val="1E1E49"/>
                </a:solidFill>
                <a:latin typeface="DM Sans"/>
                <a:ea typeface="DM Sans"/>
                <a:cs typeface="DM Sans"/>
                <a:sym typeface="DM Sans"/>
              </a:rPr>
              <a:t>Working with others allows us to combine our knowledge and get immediate feedback to our ideas. We develop communication skills by working in groups toward a common goal. Collaboration also fosters discussion and team encouragement. </a:t>
            </a:r>
          </a:p>
        </p:txBody>
      </p:sp>
      <p:sp>
        <p:nvSpPr>
          <p:cNvPr name="TextBox 3" id="3"/>
          <p:cNvSpPr txBox="true"/>
          <p:nvPr/>
        </p:nvSpPr>
        <p:spPr>
          <a:xfrm rot="0">
            <a:off x="1000125" y="1425167"/>
            <a:ext cx="12317799" cy="1377942"/>
          </a:xfrm>
          <a:prstGeom prst="rect">
            <a:avLst/>
          </a:prstGeom>
        </p:spPr>
        <p:txBody>
          <a:bodyPr anchor="t" rtlCol="false" tIns="0" lIns="0" bIns="0" rIns="0">
            <a:spAutoFit/>
          </a:bodyPr>
          <a:lstStyle/>
          <a:p>
            <a:pPr algn="l">
              <a:lnSpc>
                <a:spcPts val="11200"/>
              </a:lnSpc>
            </a:pPr>
            <a:r>
              <a:rPr lang="en-US" sz="8000" b="true">
                <a:solidFill>
                  <a:srgbClr val="1E1E49"/>
                </a:solidFill>
                <a:latin typeface="DM Sans Bold"/>
                <a:ea typeface="DM Sans Bold"/>
                <a:cs typeface="DM Sans Bold"/>
                <a:sym typeface="DM Sans Bold"/>
              </a:rPr>
              <a:t>Collaboration/Teamwork</a:t>
            </a:r>
          </a:p>
        </p:txBody>
      </p:sp>
      <p:grpSp>
        <p:nvGrpSpPr>
          <p:cNvPr name="Group 4" id="4"/>
          <p:cNvGrpSpPr/>
          <p:nvPr/>
        </p:nvGrpSpPr>
        <p:grpSpPr>
          <a:xfrm rot="0">
            <a:off x="0" y="3029425"/>
            <a:ext cx="13317924" cy="220231"/>
            <a:chOff x="0" y="0"/>
            <a:chExt cx="3507601" cy="58003"/>
          </a:xfrm>
        </p:grpSpPr>
        <p:sp>
          <p:nvSpPr>
            <p:cNvPr name="Freeform 5" id="5"/>
            <p:cNvSpPr/>
            <p:nvPr/>
          </p:nvSpPr>
          <p:spPr>
            <a:xfrm flipH="false" flipV="false" rot="0">
              <a:off x="0" y="0"/>
              <a:ext cx="3507601" cy="58003"/>
            </a:xfrm>
            <a:custGeom>
              <a:avLst/>
              <a:gdLst/>
              <a:ahLst/>
              <a:cxnLst/>
              <a:rect r="r" b="b" t="t" l="l"/>
              <a:pathLst>
                <a:path h="58003" w="3507601">
                  <a:moveTo>
                    <a:pt x="0" y="0"/>
                  </a:moveTo>
                  <a:lnTo>
                    <a:pt x="3507601" y="0"/>
                  </a:lnTo>
                  <a:lnTo>
                    <a:pt x="3507601" y="58003"/>
                  </a:lnTo>
                  <a:lnTo>
                    <a:pt x="0" y="58003"/>
                  </a:lnTo>
                  <a:close/>
                </a:path>
              </a:pathLst>
            </a:custGeom>
            <a:solidFill>
              <a:srgbClr val="3CA6BF"/>
            </a:solidFill>
          </p:spPr>
        </p:sp>
        <p:sp>
          <p:nvSpPr>
            <p:cNvPr name="TextBox 6" id="6"/>
            <p:cNvSpPr txBox="true"/>
            <p:nvPr/>
          </p:nvSpPr>
          <p:spPr>
            <a:xfrm>
              <a:off x="0" y="-38100"/>
              <a:ext cx="3507601" cy="9610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009206" y="3769581"/>
            <a:ext cx="6250094" cy="5488719"/>
          </a:xfrm>
          <a:custGeom>
            <a:avLst/>
            <a:gdLst/>
            <a:ahLst/>
            <a:cxnLst/>
            <a:rect r="r" b="b" t="t" l="l"/>
            <a:pathLst>
              <a:path h="5488719" w="6250094">
                <a:moveTo>
                  <a:pt x="0" y="0"/>
                </a:moveTo>
                <a:lnTo>
                  <a:pt x="6250094" y="0"/>
                </a:lnTo>
                <a:lnTo>
                  <a:pt x="6250094" y="5488719"/>
                </a:lnTo>
                <a:lnTo>
                  <a:pt x="0" y="5488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1E49"/>
        </a:solidFill>
      </p:bgPr>
    </p:bg>
    <p:spTree>
      <p:nvGrpSpPr>
        <p:cNvPr id="1" name=""/>
        <p:cNvGrpSpPr/>
        <p:nvPr/>
      </p:nvGrpSpPr>
      <p:grpSpPr>
        <a:xfrm>
          <a:off x="0" y="0"/>
          <a:ext cx="0" cy="0"/>
          <a:chOff x="0" y="0"/>
          <a:chExt cx="0" cy="0"/>
        </a:xfrm>
      </p:grpSpPr>
      <p:sp>
        <p:nvSpPr>
          <p:cNvPr name="TextBox 2" id="2"/>
          <p:cNvSpPr txBox="true"/>
          <p:nvPr/>
        </p:nvSpPr>
        <p:spPr>
          <a:xfrm rot="0">
            <a:off x="1028700" y="3516585"/>
            <a:ext cx="9046029" cy="2380615"/>
          </a:xfrm>
          <a:prstGeom prst="rect">
            <a:avLst/>
          </a:prstGeom>
        </p:spPr>
        <p:txBody>
          <a:bodyPr anchor="t" rtlCol="false" tIns="0" lIns="0" bIns="0" rIns="0">
            <a:spAutoFit/>
          </a:bodyPr>
          <a:lstStyle/>
          <a:p>
            <a:pPr algn="l">
              <a:lnSpc>
                <a:spcPts val="4759"/>
              </a:lnSpc>
            </a:pPr>
            <a:r>
              <a:rPr lang="en-US" sz="3399">
                <a:solidFill>
                  <a:srgbClr val="FFFFFF"/>
                </a:solidFill>
                <a:latin typeface="DM Sans"/>
                <a:ea typeface="DM Sans"/>
                <a:cs typeface="DM Sans"/>
                <a:sym typeface="DM Sans"/>
              </a:rPr>
              <a:t>Using experimentation, students can develop new ways of observing, analyzing, and solving complex problems. Innovation allows us to adapt to challenges and gain new insights.</a:t>
            </a:r>
          </a:p>
        </p:txBody>
      </p:sp>
      <p:grpSp>
        <p:nvGrpSpPr>
          <p:cNvPr name="Group 3" id="3"/>
          <p:cNvGrpSpPr/>
          <p:nvPr/>
        </p:nvGrpSpPr>
        <p:grpSpPr>
          <a:xfrm rot="0">
            <a:off x="10074729" y="2195100"/>
            <a:ext cx="8803355" cy="7565383"/>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7DDEA"/>
            </a:soli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425167"/>
            <a:ext cx="5619135" cy="1377942"/>
          </a:xfrm>
          <a:prstGeom prst="rect">
            <a:avLst/>
          </a:prstGeom>
        </p:spPr>
        <p:txBody>
          <a:bodyPr anchor="t" rtlCol="false" tIns="0" lIns="0" bIns="0" rIns="0">
            <a:spAutoFit/>
          </a:bodyPr>
          <a:lstStyle/>
          <a:p>
            <a:pPr algn="l">
              <a:lnSpc>
                <a:spcPts val="11200"/>
              </a:lnSpc>
            </a:pPr>
            <a:r>
              <a:rPr lang="en-US" sz="8000" b="true">
                <a:solidFill>
                  <a:srgbClr val="FFFFFF"/>
                </a:solidFill>
                <a:latin typeface="DM Sans Bold"/>
                <a:ea typeface="DM Sans Bold"/>
                <a:cs typeface="DM Sans Bold"/>
                <a:sym typeface="DM Sans Bold"/>
              </a:rPr>
              <a:t>Innovation</a:t>
            </a:r>
          </a:p>
        </p:txBody>
      </p:sp>
      <p:grpSp>
        <p:nvGrpSpPr>
          <p:cNvPr name="Group 7" id="7"/>
          <p:cNvGrpSpPr/>
          <p:nvPr/>
        </p:nvGrpSpPr>
        <p:grpSpPr>
          <a:xfrm rot="0">
            <a:off x="0" y="3029425"/>
            <a:ext cx="9002078" cy="220231"/>
            <a:chOff x="0" y="0"/>
            <a:chExt cx="2370918" cy="58003"/>
          </a:xfrm>
        </p:grpSpPr>
        <p:sp>
          <p:nvSpPr>
            <p:cNvPr name="Freeform 8" id="8"/>
            <p:cNvSpPr/>
            <p:nvPr/>
          </p:nvSpPr>
          <p:spPr>
            <a:xfrm flipH="false" flipV="false" rot="0">
              <a:off x="0" y="0"/>
              <a:ext cx="2370918" cy="58003"/>
            </a:xfrm>
            <a:custGeom>
              <a:avLst/>
              <a:gdLst/>
              <a:ahLst/>
              <a:cxnLst/>
              <a:rect r="r" b="b" t="t" l="l"/>
              <a:pathLst>
                <a:path h="58003" w="2370918">
                  <a:moveTo>
                    <a:pt x="0" y="0"/>
                  </a:moveTo>
                  <a:lnTo>
                    <a:pt x="2370918" y="0"/>
                  </a:lnTo>
                  <a:lnTo>
                    <a:pt x="2370918" y="58003"/>
                  </a:lnTo>
                  <a:lnTo>
                    <a:pt x="0" y="58003"/>
                  </a:lnTo>
                  <a:close/>
                </a:path>
              </a:pathLst>
            </a:custGeom>
            <a:solidFill>
              <a:srgbClr val="A7DDEA"/>
            </a:solidFill>
          </p:spPr>
        </p:sp>
        <p:sp>
          <p:nvSpPr>
            <p:cNvPr name="TextBox 9" id="9"/>
            <p:cNvSpPr txBox="true"/>
            <p:nvPr/>
          </p:nvSpPr>
          <p:spPr>
            <a:xfrm>
              <a:off x="0" y="-38100"/>
              <a:ext cx="2370918" cy="9610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2789709" y="1261032"/>
            <a:ext cx="3373393" cy="7997268"/>
          </a:xfrm>
          <a:custGeom>
            <a:avLst/>
            <a:gdLst/>
            <a:ahLst/>
            <a:cxnLst/>
            <a:rect r="r" b="b" t="t" l="l"/>
            <a:pathLst>
              <a:path h="7997268" w="3373393">
                <a:moveTo>
                  <a:pt x="0" y="0"/>
                </a:moveTo>
                <a:lnTo>
                  <a:pt x="3373393" y="0"/>
                </a:lnTo>
                <a:lnTo>
                  <a:pt x="3373393" y="7997268"/>
                </a:lnTo>
                <a:lnTo>
                  <a:pt x="0" y="7997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79834" y="585041"/>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28700" y="904875"/>
            <a:ext cx="16230600" cy="1144258"/>
          </a:xfrm>
          <a:prstGeom prst="rect">
            <a:avLst/>
          </a:prstGeom>
        </p:spPr>
        <p:txBody>
          <a:bodyPr anchor="t" rtlCol="false" tIns="0" lIns="0" bIns="0" rIns="0">
            <a:spAutoFit/>
          </a:bodyPr>
          <a:lstStyle/>
          <a:p>
            <a:pPr algn="ctr">
              <a:lnSpc>
                <a:spcPts val="9380"/>
              </a:lnSpc>
            </a:pPr>
            <a:r>
              <a:rPr lang="en-US" sz="6700" b="true">
                <a:solidFill>
                  <a:srgbClr val="FFFFFF"/>
                </a:solidFill>
                <a:latin typeface="DM Sans Bold"/>
                <a:ea typeface="DM Sans Bold"/>
                <a:cs typeface="DM Sans Bold"/>
                <a:sym typeface="DM Sans Bold"/>
              </a:rPr>
              <a:t>Fascinating Careers in STEM/STEAM</a:t>
            </a:r>
          </a:p>
        </p:txBody>
      </p:sp>
      <p:sp>
        <p:nvSpPr>
          <p:cNvPr name="TextBox 6" id="6"/>
          <p:cNvSpPr txBox="true"/>
          <p:nvPr/>
        </p:nvSpPr>
        <p:spPr>
          <a:xfrm rot="0">
            <a:off x="1028700" y="2667635"/>
            <a:ext cx="7416800" cy="6647180"/>
          </a:xfrm>
          <a:prstGeom prst="rect">
            <a:avLst/>
          </a:prstGeom>
        </p:spPr>
        <p:txBody>
          <a:bodyPr anchor="t" rtlCol="false" tIns="0" lIns="0" bIns="0" rIns="0">
            <a:spAutoFit/>
          </a:bodyPr>
          <a:lstStyle/>
          <a:p>
            <a:pPr algn="l" marL="820417" indent="-410209" lvl="1">
              <a:lnSpc>
                <a:spcPts val="5319"/>
              </a:lnSpc>
              <a:buFont typeface="Arial"/>
              <a:buChar char="•"/>
            </a:pPr>
            <a:r>
              <a:rPr lang="en-US" sz="3799">
                <a:solidFill>
                  <a:srgbClr val="1E1E49"/>
                </a:solidFill>
                <a:latin typeface="DM Sans"/>
                <a:ea typeface="DM Sans"/>
                <a:cs typeface="DM Sans"/>
                <a:sym typeface="DM Sans"/>
              </a:rPr>
              <a:t>Food Taster </a:t>
            </a:r>
          </a:p>
          <a:p>
            <a:pPr algn="l" marL="820417" indent="-410209" lvl="1">
              <a:lnSpc>
                <a:spcPts val="5319"/>
              </a:lnSpc>
              <a:buFont typeface="Arial"/>
              <a:buChar char="•"/>
            </a:pPr>
            <a:r>
              <a:rPr lang="en-US" sz="3799">
                <a:solidFill>
                  <a:srgbClr val="1E1E49"/>
                </a:solidFill>
                <a:latin typeface="DM Sans"/>
                <a:ea typeface="DM Sans"/>
                <a:cs typeface="DM Sans"/>
                <a:sym typeface="DM Sans"/>
              </a:rPr>
              <a:t>Cryptozoologist</a:t>
            </a:r>
          </a:p>
          <a:p>
            <a:pPr algn="l" marL="820417" indent="-410209" lvl="1">
              <a:lnSpc>
                <a:spcPts val="5319"/>
              </a:lnSpc>
              <a:buFont typeface="Arial"/>
              <a:buChar char="•"/>
            </a:pPr>
            <a:r>
              <a:rPr lang="en-US" sz="3799">
                <a:solidFill>
                  <a:srgbClr val="1E1E49"/>
                </a:solidFill>
                <a:latin typeface="DM Sans"/>
                <a:ea typeface="DM Sans"/>
                <a:cs typeface="DM Sans"/>
                <a:sym typeface="DM Sans"/>
              </a:rPr>
              <a:t>Marine Conservationist</a:t>
            </a:r>
          </a:p>
          <a:p>
            <a:pPr algn="l" marL="820417" indent="-410209" lvl="1">
              <a:lnSpc>
                <a:spcPts val="5319"/>
              </a:lnSpc>
              <a:buFont typeface="Arial"/>
              <a:buChar char="•"/>
            </a:pPr>
            <a:r>
              <a:rPr lang="en-US" sz="3799">
                <a:solidFill>
                  <a:srgbClr val="1E1E49"/>
                </a:solidFill>
                <a:latin typeface="DM Sans"/>
                <a:ea typeface="DM Sans"/>
                <a:cs typeface="DM Sans"/>
                <a:sym typeface="DM Sans"/>
              </a:rPr>
              <a:t>Volcanologist</a:t>
            </a:r>
          </a:p>
          <a:p>
            <a:pPr algn="l" marL="820417" indent="-410209" lvl="1">
              <a:lnSpc>
                <a:spcPts val="5319"/>
              </a:lnSpc>
              <a:buFont typeface="Arial"/>
              <a:buChar char="•"/>
            </a:pPr>
            <a:r>
              <a:rPr lang="en-US" sz="3799">
                <a:solidFill>
                  <a:srgbClr val="1E1E49"/>
                </a:solidFill>
                <a:latin typeface="DM Sans"/>
                <a:ea typeface="DM Sans"/>
                <a:cs typeface="DM Sans"/>
                <a:sym typeface="DM Sans"/>
              </a:rPr>
              <a:t>Urban Farmer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Cosmetic Scientist</a:t>
            </a:r>
          </a:p>
          <a:p>
            <a:pPr algn="l" marL="820417" indent="-410209" lvl="1">
              <a:lnSpc>
                <a:spcPts val="5319"/>
              </a:lnSpc>
              <a:buFont typeface="Arial"/>
              <a:buChar char="•"/>
            </a:pPr>
            <a:r>
              <a:rPr lang="en-US" sz="3799">
                <a:solidFill>
                  <a:srgbClr val="1E1E49"/>
                </a:solidFill>
                <a:latin typeface="DM Sans"/>
                <a:ea typeface="DM Sans"/>
                <a:cs typeface="DM Sans"/>
                <a:sym typeface="DM Sans"/>
              </a:rPr>
              <a:t>Space Psychologist</a:t>
            </a:r>
          </a:p>
          <a:p>
            <a:pPr algn="l" marL="820417" indent="-410209" lvl="1">
              <a:lnSpc>
                <a:spcPts val="5319"/>
              </a:lnSpc>
              <a:buFont typeface="Arial"/>
              <a:buChar char="•"/>
            </a:pPr>
            <a:r>
              <a:rPr lang="en-US" sz="3799">
                <a:solidFill>
                  <a:srgbClr val="1E1E49"/>
                </a:solidFill>
                <a:latin typeface="DM Sans"/>
                <a:ea typeface="DM Sans"/>
                <a:cs typeface="DM Sans"/>
                <a:sym typeface="DM Sans"/>
              </a:rPr>
              <a:t>Cave Diver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Firework Designer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Art Restorer</a:t>
            </a:r>
          </a:p>
        </p:txBody>
      </p:sp>
      <p:sp>
        <p:nvSpPr>
          <p:cNvPr name="TextBox 7" id="7"/>
          <p:cNvSpPr txBox="true"/>
          <p:nvPr/>
        </p:nvSpPr>
        <p:spPr>
          <a:xfrm rot="0">
            <a:off x="9842500" y="2667635"/>
            <a:ext cx="7416800" cy="6647180"/>
          </a:xfrm>
          <a:prstGeom prst="rect">
            <a:avLst/>
          </a:prstGeom>
        </p:spPr>
        <p:txBody>
          <a:bodyPr anchor="t" rtlCol="false" tIns="0" lIns="0" bIns="0" rIns="0">
            <a:spAutoFit/>
          </a:bodyPr>
          <a:lstStyle/>
          <a:p>
            <a:pPr algn="l" marL="820417" indent="-410209" lvl="1">
              <a:lnSpc>
                <a:spcPts val="5319"/>
              </a:lnSpc>
              <a:buFont typeface="Arial"/>
              <a:buChar char="•"/>
            </a:pPr>
            <a:r>
              <a:rPr lang="en-US" sz="3799">
                <a:solidFill>
                  <a:srgbClr val="1E1E49"/>
                </a:solidFill>
                <a:latin typeface="DM Sans"/>
                <a:ea typeface="DM Sans"/>
                <a:cs typeface="DM Sans"/>
                <a:sym typeface="DM Sans"/>
              </a:rPr>
              <a:t>Museum Curator</a:t>
            </a:r>
          </a:p>
          <a:p>
            <a:pPr algn="l" marL="820417" indent="-410209" lvl="1">
              <a:lnSpc>
                <a:spcPts val="5319"/>
              </a:lnSpc>
              <a:buFont typeface="Arial"/>
              <a:buChar char="•"/>
            </a:pPr>
            <a:r>
              <a:rPr lang="en-US" sz="3799">
                <a:solidFill>
                  <a:srgbClr val="1E1E49"/>
                </a:solidFill>
                <a:latin typeface="DM Sans"/>
                <a:ea typeface="DM Sans"/>
                <a:cs typeface="DM Sans"/>
                <a:sym typeface="DM Sans"/>
              </a:rPr>
              <a:t>3D Printing Engineer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Smart Cars/Cities Architect</a:t>
            </a:r>
          </a:p>
          <a:p>
            <a:pPr algn="l" marL="820417" indent="-410209" lvl="1">
              <a:lnSpc>
                <a:spcPts val="5319"/>
              </a:lnSpc>
              <a:buFont typeface="Arial"/>
              <a:buChar char="•"/>
            </a:pPr>
            <a:r>
              <a:rPr lang="en-US" sz="3799">
                <a:solidFill>
                  <a:srgbClr val="1E1E49"/>
                </a:solidFill>
                <a:latin typeface="DM Sans"/>
                <a:ea typeface="DM Sans"/>
                <a:cs typeface="DM Sans"/>
                <a:sym typeface="DM Sans"/>
              </a:rPr>
              <a:t>Coder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Roller Coaster Engineer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Game Designer</a:t>
            </a:r>
          </a:p>
          <a:p>
            <a:pPr algn="l" marL="820417" indent="-410209" lvl="1">
              <a:lnSpc>
                <a:spcPts val="5319"/>
              </a:lnSpc>
              <a:buFont typeface="Arial"/>
              <a:buChar char="•"/>
            </a:pPr>
            <a:r>
              <a:rPr lang="en-US" sz="3799">
                <a:solidFill>
                  <a:srgbClr val="1E1E49"/>
                </a:solidFill>
                <a:latin typeface="DM Sans"/>
                <a:ea typeface="DM Sans"/>
                <a:cs typeface="DM Sans"/>
                <a:sym typeface="DM Sans"/>
              </a:rPr>
              <a:t>Animator</a:t>
            </a:r>
          </a:p>
          <a:p>
            <a:pPr algn="l" marL="820417" indent="-410209" lvl="1">
              <a:lnSpc>
                <a:spcPts val="5319"/>
              </a:lnSpc>
              <a:buFont typeface="Arial"/>
              <a:buChar char="•"/>
            </a:pPr>
            <a:r>
              <a:rPr lang="en-US" sz="3799">
                <a:solidFill>
                  <a:srgbClr val="1E1E49"/>
                </a:solidFill>
                <a:latin typeface="DM Sans"/>
                <a:ea typeface="DM Sans"/>
                <a:cs typeface="DM Sans"/>
                <a:sym typeface="DM Sans"/>
              </a:rPr>
              <a:t>Special Effects Technician</a:t>
            </a:r>
          </a:p>
          <a:p>
            <a:pPr algn="l" marL="820417" indent="-410209" lvl="1">
              <a:lnSpc>
                <a:spcPts val="5319"/>
              </a:lnSpc>
              <a:buFont typeface="Arial"/>
              <a:buChar char="•"/>
            </a:pPr>
            <a:r>
              <a:rPr lang="en-US" sz="3799">
                <a:solidFill>
                  <a:srgbClr val="1E1E49"/>
                </a:solidFill>
                <a:latin typeface="DM Sans"/>
                <a:ea typeface="DM Sans"/>
                <a:cs typeface="DM Sans"/>
                <a:sym typeface="DM Sans"/>
              </a:rPr>
              <a:t>Robotics</a:t>
            </a:r>
          </a:p>
          <a:p>
            <a:pPr algn="l" marL="820417" indent="-410209" lvl="1">
              <a:lnSpc>
                <a:spcPts val="5319"/>
              </a:lnSpc>
              <a:buFont typeface="Arial"/>
              <a:buChar char="•"/>
            </a:pPr>
            <a:r>
              <a:rPr lang="en-US" sz="3799">
                <a:solidFill>
                  <a:srgbClr val="1E1E49"/>
                </a:solidFill>
                <a:latin typeface="DM Sans"/>
                <a:ea typeface="DM Sans"/>
                <a:cs typeface="DM Sans"/>
                <a:sym typeface="DM Sans"/>
              </a:rPr>
              <a:t>Artificial Intelligence</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sp>
        <p:nvSpPr>
          <p:cNvPr name="TextBox 2" id="2"/>
          <p:cNvSpPr txBox="true"/>
          <p:nvPr/>
        </p:nvSpPr>
        <p:spPr>
          <a:xfrm rot="0">
            <a:off x="6856809" y="904875"/>
            <a:ext cx="4574381" cy="1038213"/>
          </a:xfrm>
          <a:prstGeom prst="rect">
            <a:avLst/>
          </a:prstGeom>
        </p:spPr>
        <p:txBody>
          <a:bodyPr anchor="t" rtlCol="false" tIns="0" lIns="0" bIns="0" rIns="0">
            <a:spAutoFit/>
          </a:bodyPr>
          <a:lstStyle/>
          <a:p>
            <a:pPr algn="ctr">
              <a:lnSpc>
                <a:spcPts val="8400"/>
              </a:lnSpc>
            </a:pPr>
            <a:r>
              <a:rPr lang="en-US" sz="6000" b="true">
                <a:solidFill>
                  <a:srgbClr val="000000"/>
                </a:solidFill>
                <a:latin typeface="DM Sans Bold"/>
                <a:ea typeface="DM Sans Bold"/>
                <a:cs typeface="DM Sans Bold"/>
                <a:sym typeface="DM Sans Bold"/>
              </a:rPr>
              <a:t>References</a:t>
            </a:r>
          </a:p>
        </p:txBody>
      </p:sp>
      <p:sp>
        <p:nvSpPr>
          <p:cNvPr name="TextBox 3" id="3"/>
          <p:cNvSpPr txBox="true"/>
          <p:nvPr/>
        </p:nvSpPr>
        <p:spPr>
          <a:xfrm rot="0">
            <a:off x="1028700" y="2162492"/>
            <a:ext cx="16230600" cy="431799"/>
          </a:xfrm>
          <a:prstGeom prst="rect">
            <a:avLst/>
          </a:prstGeom>
        </p:spPr>
        <p:txBody>
          <a:bodyPr anchor="t" rtlCol="false" tIns="0" lIns="0" bIns="0" rIns="0">
            <a:spAutoFit/>
          </a:bodyPr>
          <a:lstStyle/>
          <a:p>
            <a:pPr algn="ctr">
              <a:lnSpc>
                <a:spcPts val="3500"/>
              </a:lnSpc>
            </a:pPr>
            <a:r>
              <a:rPr lang="en-US" sz="2500">
                <a:solidFill>
                  <a:srgbClr val="000000"/>
                </a:solidFill>
                <a:latin typeface="DM Sans"/>
                <a:ea typeface="DM Sans"/>
                <a:cs typeface="DM Sans"/>
                <a:sym typeface="DM Sans"/>
              </a:rPr>
              <a:t>Use this page to include any references you add to the presentation.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sp>
        <p:nvSpPr>
          <p:cNvPr name="TextBox 2" id="2"/>
          <p:cNvSpPr txBox="true"/>
          <p:nvPr/>
        </p:nvSpPr>
        <p:spPr>
          <a:xfrm rot="0">
            <a:off x="6856809" y="904875"/>
            <a:ext cx="4574381" cy="1038213"/>
          </a:xfrm>
          <a:prstGeom prst="rect">
            <a:avLst/>
          </a:prstGeom>
        </p:spPr>
        <p:txBody>
          <a:bodyPr anchor="t" rtlCol="false" tIns="0" lIns="0" bIns="0" rIns="0">
            <a:spAutoFit/>
          </a:bodyPr>
          <a:lstStyle/>
          <a:p>
            <a:pPr algn="ctr">
              <a:lnSpc>
                <a:spcPts val="8400"/>
              </a:lnSpc>
            </a:pPr>
            <a:r>
              <a:rPr lang="en-US" sz="6000" b="true">
                <a:solidFill>
                  <a:srgbClr val="000000"/>
                </a:solidFill>
                <a:latin typeface="DM Sans Bold"/>
                <a:ea typeface="DM Sans Bold"/>
                <a:cs typeface="DM Sans Bold"/>
                <a:sym typeface="DM Sans Bold"/>
              </a:rPr>
              <a:t>Resources</a:t>
            </a:r>
          </a:p>
        </p:txBody>
      </p:sp>
      <p:sp>
        <p:nvSpPr>
          <p:cNvPr name="TextBox 3" id="3"/>
          <p:cNvSpPr txBox="true"/>
          <p:nvPr/>
        </p:nvSpPr>
        <p:spPr>
          <a:xfrm rot="0">
            <a:off x="1028700" y="2057282"/>
            <a:ext cx="16230600" cy="869949"/>
          </a:xfrm>
          <a:prstGeom prst="rect">
            <a:avLst/>
          </a:prstGeom>
        </p:spPr>
        <p:txBody>
          <a:bodyPr anchor="t" rtlCol="false" tIns="0" lIns="0" bIns="0" rIns="0">
            <a:spAutoFit/>
          </a:bodyPr>
          <a:lstStyle/>
          <a:p>
            <a:pPr algn="ctr">
              <a:lnSpc>
                <a:spcPts val="3500"/>
              </a:lnSpc>
            </a:pPr>
            <a:r>
              <a:rPr lang="en-US" sz="2500">
                <a:solidFill>
                  <a:srgbClr val="000000"/>
                </a:solidFill>
                <a:latin typeface="DM Sans"/>
                <a:ea typeface="DM Sans"/>
                <a:cs typeface="DM Sans"/>
                <a:sym typeface="DM Sans"/>
              </a:rPr>
              <a:t>These are the elements used in the presentation. Feel free to add more and then delete this page before presenting.</a:t>
            </a:r>
          </a:p>
        </p:txBody>
      </p:sp>
      <p:sp>
        <p:nvSpPr>
          <p:cNvPr name="Freeform 4" id="4"/>
          <p:cNvSpPr/>
          <p:nvPr/>
        </p:nvSpPr>
        <p:spPr>
          <a:xfrm flipH="false" flipV="false" rot="0">
            <a:off x="2761569" y="3974982"/>
            <a:ext cx="1855816" cy="1403672"/>
          </a:xfrm>
          <a:custGeom>
            <a:avLst/>
            <a:gdLst/>
            <a:ahLst/>
            <a:cxnLst/>
            <a:rect r="r" b="b" t="t" l="l"/>
            <a:pathLst>
              <a:path h="1403672" w="1855816">
                <a:moveTo>
                  <a:pt x="0" y="0"/>
                </a:moveTo>
                <a:lnTo>
                  <a:pt x="1855816" y="0"/>
                </a:lnTo>
                <a:lnTo>
                  <a:pt x="1855816" y="1403671"/>
                </a:lnTo>
                <a:lnTo>
                  <a:pt x="0" y="140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934336" y="3974982"/>
            <a:ext cx="592094" cy="1403672"/>
          </a:xfrm>
          <a:custGeom>
            <a:avLst/>
            <a:gdLst/>
            <a:ahLst/>
            <a:cxnLst/>
            <a:rect r="r" b="b" t="t" l="l"/>
            <a:pathLst>
              <a:path h="1403672" w="592094">
                <a:moveTo>
                  <a:pt x="0" y="0"/>
                </a:moveTo>
                <a:lnTo>
                  <a:pt x="592095" y="0"/>
                </a:lnTo>
                <a:lnTo>
                  <a:pt x="592095" y="1403671"/>
                </a:lnTo>
                <a:lnTo>
                  <a:pt x="0" y="14036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02956" y="3974982"/>
            <a:ext cx="1601700" cy="1403672"/>
          </a:xfrm>
          <a:custGeom>
            <a:avLst/>
            <a:gdLst/>
            <a:ahLst/>
            <a:cxnLst/>
            <a:rect r="r" b="b" t="t" l="l"/>
            <a:pathLst>
              <a:path h="1403672" w="1601700">
                <a:moveTo>
                  <a:pt x="0" y="0"/>
                </a:moveTo>
                <a:lnTo>
                  <a:pt x="1601701" y="0"/>
                </a:lnTo>
                <a:lnTo>
                  <a:pt x="1601701" y="1403671"/>
                </a:lnTo>
                <a:lnTo>
                  <a:pt x="0" y="1403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455679" y="3974982"/>
            <a:ext cx="1437653" cy="1403672"/>
          </a:xfrm>
          <a:custGeom>
            <a:avLst/>
            <a:gdLst/>
            <a:ahLst/>
            <a:cxnLst/>
            <a:rect r="r" b="b" t="t" l="l"/>
            <a:pathLst>
              <a:path h="1403672" w="1437653">
                <a:moveTo>
                  <a:pt x="0" y="0"/>
                </a:moveTo>
                <a:lnTo>
                  <a:pt x="1437652" y="0"/>
                </a:lnTo>
                <a:lnTo>
                  <a:pt x="1437652" y="1403671"/>
                </a:lnTo>
                <a:lnTo>
                  <a:pt x="0" y="14036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217384" y="3974982"/>
            <a:ext cx="1598384" cy="1403672"/>
          </a:xfrm>
          <a:custGeom>
            <a:avLst/>
            <a:gdLst/>
            <a:ahLst/>
            <a:cxnLst/>
            <a:rect r="r" b="b" t="t" l="l"/>
            <a:pathLst>
              <a:path h="1403672" w="1598384">
                <a:moveTo>
                  <a:pt x="0" y="0"/>
                </a:moveTo>
                <a:lnTo>
                  <a:pt x="1598384" y="0"/>
                </a:lnTo>
                <a:lnTo>
                  <a:pt x="1598384" y="1403671"/>
                </a:lnTo>
                <a:lnTo>
                  <a:pt x="0" y="14036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625878" y="3974982"/>
            <a:ext cx="1293930" cy="1403672"/>
          </a:xfrm>
          <a:custGeom>
            <a:avLst/>
            <a:gdLst/>
            <a:ahLst/>
            <a:cxnLst/>
            <a:rect r="r" b="b" t="t" l="l"/>
            <a:pathLst>
              <a:path h="1403672" w="1293930">
                <a:moveTo>
                  <a:pt x="0" y="0"/>
                </a:moveTo>
                <a:lnTo>
                  <a:pt x="1293930" y="0"/>
                </a:lnTo>
                <a:lnTo>
                  <a:pt x="1293930" y="1403671"/>
                </a:lnTo>
                <a:lnTo>
                  <a:pt x="0" y="14036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6392642" y="6449015"/>
            <a:ext cx="1446261" cy="1528413"/>
          </a:xfrm>
          <a:custGeom>
            <a:avLst/>
            <a:gdLst/>
            <a:ahLst/>
            <a:cxnLst/>
            <a:rect r="r" b="b" t="t" l="l"/>
            <a:pathLst>
              <a:path h="1528413" w="1446261">
                <a:moveTo>
                  <a:pt x="0" y="0"/>
                </a:moveTo>
                <a:lnTo>
                  <a:pt x="1446261" y="0"/>
                </a:lnTo>
                <a:lnTo>
                  <a:pt x="1446261" y="1528413"/>
                </a:lnTo>
                <a:lnTo>
                  <a:pt x="0" y="15284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0583307" y="6328317"/>
            <a:ext cx="1289425" cy="1528413"/>
          </a:xfrm>
          <a:custGeom>
            <a:avLst/>
            <a:gdLst/>
            <a:ahLst/>
            <a:cxnLst/>
            <a:rect r="r" b="b" t="t" l="l"/>
            <a:pathLst>
              <a:path h="1528413" w="1289425">
                <a:moveTo>
                  <a:pt x="0" y="0"/>
                </a:moveTo>
                <a:lnTo>
                  <a:pt x="1289425" y="0"/>
                </a:lnTo>
                <a:lnTo>
                  <a:pt x="1289425" y="1528413"/>
                </a:lnTo>
                <a:lnTo>
                  <a:pt x="0" y="152841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2424954" y="6328317"/>
            <a:ext cx="1780990" cy="1528413"/>
          </a:xfrm>
          <a:custGeom>
            <a:avLst/>
            <a:gdLst/>
            <a:ahLst/>
            <a:cxnLst/>
            <a:rect r="r" b="b" t="t" l="l"/>
            <a:pathLst>
              <a:path h="1528413" w="1780990">
                <a:moveTo>
                  <a:pt x="0" y="0"/>
                </a:moveTo>
                <a:lnTo>
                  <a:pt x="1780990" y="0"/>
                </a:lnTo>
                <a:lnTo>
                  <a:pt x="1780990" y="1528413"/>
                </a:lnTo>
                <a:lnTo>
                  <a:pt x="0" y="15284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4082056" y="6449015"/>
            <a:ext cx="1577162" cy="1528413"/>
          </a:xfrm>
          <a:custGeom>
            <a:avLst/>
            <a:gdLst/>
            <a:ahLst/>
            <a:cxnLst/>
            <a:rect r="r" b="b" t="t" l="l"/>
            <a:pathLst>
              <a:path h="1528413" w="1577162">
                <a:moveTo>
                  <a:pt x="0" y="0"/>
                </a:moveTo>
                <a:lnTo>
                  <a:pt x="1577161" y="0"/>
                </a:lnTo>
                <a:lnTo>
                  <a:pt x="1577161" y="1528413"/>
                </a:lnTo>
                <a:lnTo>
                  <a:pt x="0" y="152841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8861408" y="6449015"/>
            <a:ext cx="986521" cy="1528413"/>
          </a:xfrm>
          <a:custGeom>
            <a:avLst/>
            <a:gdLst/>
            <a:ahLst/>
            <a:cxnLst/>
            <a:rect r="r" b="b" t="t" l="l"/>
            <a:pathLst>
              <a:path h="1528413" w="986521">
                <a:moveTo>
                  <a:pt x="0" y="0"/>
                </a:moveTo>
                <a:lnTo>
                  <a:pt x="986522" y="0"/>
                </a:lnTo>
                <a:lnTo>
                  <a:pt x="986522" y="1528413"/>
                </a:lnTo>
                <a:lnTo>
                  <a:pt x="0" y="152841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8311742" y="782898"/>
            <a:ext cx="2326586" cy="199941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87B69"/>
            </a:solidFill>
          </p:spPr>
        </p:sp>
        <p:sp>
          <p:nvSpPr>
            <p:cNvPr name="TextBox 4" id="4"/>
            <p:cNvSpPr txBox="true"/>
            <p:nvPr/>
          </p:nvSpPr>
          <p:spPr>
            <a:xfrm>
              <a:off x="114300" y="-190500"/>
              <a:ext cx="584200" cy="889000"/>
            </a:xfrm>
            <a:prstGeom prst="rect">
              <a:avLst/>
            </a:prstGeom>
          </p:spPr>
          <p:txBody>
            <a:bodyPr anchor="ctr" rtlCol="false" tIns="50800" lIns="50800" bIns="50800" rIns="50800"/>
            <a:lstStyle/>
            <a:p>
              <a:pPr algn="ctr">
                <a:lnSpc>
                  <a:spcPts val="13999"/>
                </a:lnSpc>
              </a:pPr>
              <a:r>
                <a:rPr lang="en-US" b="true" sz="9999">
                  <a:solidFill>
                    <a:srgbClr val="FFFFFF"/>
                  </a:solidFill>
                  <a:latin typeface="DM Sans Bold"/>
                  <a:ea typeface="DM Sans Bold"/>
                  <a:cs typeface="DM Sans Bold"/>
                  <a:sym typeface="DM Sans Bold"/>
                </a:rPr>
                <a:t>S</a:t>
              </a:r>
            </a:p>
          </p:txBody>
        </p:sp>
      </p:grpSp>
      <p:grpSp>
        <p:nvGrpSpPr>
          <p:cNvPr name="Group 5" id="5"/>
          <p:cNvGrpSpPr/>
          <p:nvPr/>
        </p:nvGrpSpPr>
        <p:grpSpPr>
          <a:xfrm rot="0">
            <a:off x="8311742" y="3023496"/>
            <a:ext cx="2326586" cy="2053356"/>
            <a:chOff x="0" y="0"/>
            <a:chExt cx="812800" cy="717346"/>
          </a:xfrm>
        </p:grpSpPr>
        <p:sp>
          <p:nvSpPr>
            <p:cNvPr name="Freeform 6" id="6"/>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F2BE4B"/>
            </a:solidFill>
          </p:spPr>
        </p:sp>
        <p:sp>
          <p:nvSpPr>
            <p:cNvPr name="TextBox 7" id="7"/>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T</a:t>
              </a:r>
            </a:p>
          </p:txBody>
        </p:sp>
      </p:grpSp>
      <p:grpSp>
        <p:nvGrpSpPr>
          <p:cNvPr name="Group 8" id="8"/>
          <p:cNvGrpSpPr/>
          <p:nvPr/>
        </p:nvGrpSpPr>
        <p:grpSpPr>
          <a:xfrm rot="0">
            <a:off x="8311742" y="5264094"/>
            <a:ext cx="2326586" cy="2053356"/>
            <a:chOff x="0" y="0"/>
            <a:chExt cx="812800" cy="717346"/>
          </a:xfrm>
        </p:grpSpPr>
        <p:sp>
          <p:nvSpPr>
            <p:cNvPr name="Freeform 9" id="9"/>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D15081"/>
            </a:solidFill>
          </p:spPr>
        </p:sp>
        <p:sp>
          <p:nvSpPr>
            <p:cNvPr name="TextBox 10" id="10"/>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E</a:t>
              </a:r>
            </a:p>
          </p:txBody>
        </p:sp>
      </p:grpSp>
      <p:grpSp>
        <p:nvGrpSpPr>
          <p:cNvPr name="Group 11" id="11"/>
          <p:cNvGrpSpPr/>
          <p:nvPr/>
        </p:nvGrpSpPr>
        <p:grpSpPr>
          <a:xfrm rot="0">
            <a:off x="8311742" y="7504692"/>
            <a:ext cx="2326586" cy="2053356"/>
            <a:chOff x="0" y="0"/>
            <a:chExt cx="812800" cy="717346"/>
          </a:xfrm>
        </p:grpSpPr>
        <p:sp>
          <p:nvSpPr>
            <p:cNvPr name="Freeform 12" id="12"/>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3CA6BF"/>
            </a:solidFill>
          </p:spPr>
        </p:sp>
        <p:sp>
          <p:nvSpPr>
            <p:cNvPr name="TextBox 13" id="13"/>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M</a:t>
              </a:r>
            </a:p>
          </p:txBody>
        </p:sp>
      </p:grpSp>
      <p:grpSp>
        <p:nvGrpSpPr>
          <p:cNvPr name="Group 14" id="14"/>
          <p:cNvGrpSpPr/>
          <p:nvPr/>
        </p:nvGrpSpPr>
        <p:grpSpPr>
          <a:xfrm rot="0">
            <a:off x="-243246" y="-303792"/>
            <a:ext cx="7973963" cy="11094057"/>
            <a:chOff x="0" y="0"/>
            <a:chExt cx="2100138" cy="2921892"/>
          </a:xfrm>
        </p:grpSpPr>
        <p:sp>
          <p:nvSpPr>
            <p:cNvPr name="Freeform 15" id="15"/>
            <p:cNvSpPr/>
            <p:nvPr/>
          </p:nvSpPr>
          <p:spPr>
            <a:xfrm flipH="false" flipV="false" rot="0">
              <a:off x="0" y="0"/>
              <a:ext cx="2100138" cy="2921892"/>
            </a:xfrm>
            <a:custGeom>
              <a:avLst/>
              <a:gdLst/>
              <a:ahLst/>
              <a:cxnLst/>
              <a:rect r="r" b="b" t="t" l="l"/>
              <a:pathLst>
                <a:path h="2921892" w="2100138">
                  <a:moveTo>
                    <a:pt x="0" y="0"/>
                  </a:moveTo>
                  <a:lnTo>
                    <a:pt x="2100138" y="0"/>
                  </a:lnTo>
                  <a:lnTo>
                    <a:pt x="2100138" y="2921892"/>
                  </a:lnTo>
                  <a:lnTo>
                    <a:pt x="0" y="2921892"/>
                  </a:lnTo>
                  <a:close/>
                </a:path>
              </a:pathLst>
            </a:custGeom>
            <a:solidFill>
              <a:srgbClr val="1E1E49"/>
            </a:solidFill>
          </p:spPr>
        </p:sp>
        <p:sp>
          <p:nvSpPr>
            <p:cNvPr name="TextBox 16" id="16"/>
            <p:cNvSpPr txBox="true"/>
            <p:nvPr/>
          </p:nvSpPr>
          <p:spPr>
            <a:xfrm>
              <a:off x="0" y="-38100"/>
              <a:ext cx="2100138" cy="295999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244844" y="3103789"/>
            <a:ext cx="5730030" cy="903592"/>
          </a:xfrm>
          <a:prstGeom prst="rect">
            <a:avLst/>
          </a:prstGeom>
        </p:spPr>
        <p:txBody>
          <a:bodyPr anchor="t" rtlCol="false" tIns="0" lIns="0" bIns="0" rIns="0">
            <a:spAutoFit/>
          </a:bodyPr>
          <a:lstStyle/>
          <a:p>
            <a:pPr algn="ctr">
              <a:lnSpc>
                <a:spcPts val="7420"/>
              </a:lnSpc>
            </a:pPr>
            <a:r>
              <a:rPr lang="en-US" sz="5300" b="true">
                <a:solidFill>
                  <a:srgbClr val="FFFFFF"/>
                </a:solidFill>
                <a:latin typeface="DM Sans Bold"/>
                <a:ea typeface="DM Sans Bold"/>
                <a:cs typeface="DM Sans Bold"/>
                <a:sym typeface="DM Sans Bold"/>
              </a:rPr>
              <a:t>What is STEM?</a:t>
            </a:r>
          </a:p>
        </p:txBody>
      </p:sp>
      <p:sp>
        <p:nvSpPr>
          <p:cNvPr name="TextBox 18" id="18"/>
          <p:cNvSpPr txBox="true"/>
          <p:nvPr/>
        </p:nvSpPr>
        <p:spPr>
          <a:xfrm rot="0">
            <a:off x="962025" y="4692651"/>
            <a:ext cx="6276618" cy="1780539"/>
          </a:xfrm>
          <a:prstGeom prst="rect">
            <a:avLst/>
          </a:prstGeom>
        </p:spPr>
        <p:txBody>
          <a:bodyPr anchor="t" rtlCol="false" tIns="0" lIns="0" bIns="0" rIns="0">
            <a:spAutoFit/>
          </a:bodyPr>
          <a:lstStyle/>
          <a:p>
            <a:pPr algn="ctr">
              <a:lnSpc>
                <a:spcPts val="4760"/>
              </a:lnSpc>
            </a:pPr>
            <a:r>
              <a:rPr lang="en-US" sz="3400">
                <a:solidFill>
                  <a:srgbClr val="FFFFFF"/>
                </a:solidFill>
                <a:latin typeface="DM Sans"/>
                <a:ea typeface="DM Sans"/>
                <a:cs typeface="DM Sans"/>
                <a:sym typeface="DM Sans"/>
              </a:rPr>
              <a:t>STEM is an acronym that stands for 4 education disciplines:</a:t>
            </a:r>
          </a:p>
        </p:txBody>
      </p:sp>
      <p:sp>
        <p:nvSpPr>
          <p:cNvPr name="TextBox 19" id="19"/>
          <p:cNvSpPr txBox="true"/>
          <p:nvPr/>
        </p:nvSpPr>
        <p:spPr>
          <a:xfrm rot="0">
            <a:off x="11221637" y="1181575"/>
            <a:ext cx="3274787" cy="1078231"/>
          </a:xfrm>
          <a:prstGeom prst="rect">
            <a:avLst/>
          </a:prstGeom>
        </p:spPr>
        <p:txBody>
          <a:bodyPr anchor="t" rtlCol="false" tIns="0" lIns="0" bIns="0" rIns="0">
            <a:spAutoFit/>
          </a:bodyPr>
          <a:lstStyle/>
          <a:p>
            <a:pPr algn="l">
              <a:lnSpc>
                <a:spcPts val="8819"/>
              </a:lnSpc>
            </a:pPr>
            <a:r>
              <a:rPr lang="en-US" sz="6299" b="true">
                <a:solidFill>
                  <a:srgbClr val="1E1E49"/>
                </a:solidFill>
                <a:latin typeface="DM Sans Bold"/>
                <a:ea typeface="DM Sans Bold"/>
                <a:cs typeface="DM Sans Bold"/>
                <a:sym typeface="DM Sans Bold"/>
              </a:rPr>
              <a:t>Science</a:t>
            </a:r>
          </a:p>
        </p:txBody>
      </p:sp>
      <p:sp>
        <p:nvSpPr>
          <p:cNvPr name="TextBox 20" id="20"/>
          <p:cNvSpPr txBox="true"/>
          <p:nvPr/>
        </p:nvSpPr>
        <p:spPr>
          <a:xfrm rot="0">
            <a:off x="11221637" y="3449146"/>
            <a:ext cx="4614634" cy="1078231"/>
          </a:xfrm>
          <a:prstGeom prst="rect">
            <a:avLst/>
          </a:prstGeom>
        </p:spPr>
        <p:txBody>
          <a:bodyPr anchor="t" rtlCol="false" tIns="0" lIns="0" bIns="0" rIns="0">
            <a:spAutoFit/>
          </a:bodyPr>
          <a:lstStyle/>
          <a:p>
            <a:pPr algn="l">
              <a:lnSpc>
                <a:spcPts val="8819"/>
              </a:lnSpc>
            </a:pPr>
            <a:r>
              <a:rPr lang="en-US" sz="6299" b="true">
                <a:solidFill>
                  <a:srgbClr val="1E1E49"/>
                </a:solidFill>
                <a:latin typeface="DM Sans Bold"/>
                <a:ea typeface="DM Sans Bold"/>
                <a:cs typeface="DM Sans Bold"/>
                <a:sym typeface="DM Sans Bold"/>
              </a:rPr>
              <a:t>Technology</a:t>
            </a:r>
          </a:p>
        </p:txBody>
      </p:sp>
      <p:sp>
        <p:nvSpPr>
          <p:cNvPr name="TextBox 21" id="21"/>
          <p:cNvSpPr txBox="true"/>
          <p:nvPr/>
        </p:nvSpPr>
        <p:spPr>
          <a:xfrm rot="0">
            <a:off x="11221637" y="5641975"/>
            <a:ext cx="4614634" cy="1078231"/>
          </a:xfrm>
          <a:prstGeom prst="rect">
            <a:avLst/>
          </a:prstGeom>
        </p:spPr>
        <p:txBody>
          <a:bodyPr anchor="t" rtlCol="false" tIns="0" lIns="0" bIns="0" rIns="0">
            <a:spAutoFit/>
          </a:bodyPr>
          <a:lstStyle/>
          <a:p>
            <a:pPr algn="l">
              <a:lnSpc>
                <a:spcPts val="8819"/>
              </a:lnSpc>
            </a:pPr>
            <a:r>
              <a:rPr lang="en-US" sz="6299" b="true">
                <a:solidFill>
                  <a:srgbClr val="1E1E49"/>
                </a:solidFill>
                <a:latin typeface="DM Sans Bold"/>
                <a:ea typeface="DM Sans Bold"/>
                <a:cs typeface="DM Sans Bold"/>
                <a:sym typeface="DM Sans Bold"/>
              </a:rPr>
              <a:t>Engineering</a:t>
            </a:r>
          </a:p>
        </p:txBody>
      </p:sp>
      <p:sp>
        <p:nvSpPr>
          <p:cNvPr name="TextBox 22" id="22"/>
          <p:cNvSpPr txBox="true"/>
          <p:nvPr/>
        </p:nvSpPr>
        <p:spPr>
          <a:xfrm rot="0">
            <a:off x="11221637" y="7834631"/>
            <a:ext cx="5613429" cy="1078231"/>
          </a:xfrm>
          <a:prstGeom prst="rect">
            <a:avLst/>
          </a:prstGeom>
        </p:spPr>
        <p:txBody>
          <a:bodyPr anchor="t" rtlCol="false" tIns="0" lIns="0" bIns="0" rIns="0">
            <a:spAutoFit/>
          </a:bodyPr>
          <a:lstStyle/>
          <a:p>
            <a:pPr algn="l">
              <a:lnSpc>
                <a:spcPts val="8819"/>
              </a:lnSpc>
            </a:pPr>
            <a:r>
              <a:rPr lang="en-US" sz="6299" b="true">
                <a:solidFill>
                  <a:srgbClr val="1E1E49"/>
                </a:solidFill>
                <a:latin typeface="DM Sans Bold"/>
                <a:ea typeface="DM Sans Bold"/>
                <a:cs typeface="DM Sans Bold"/>
                <a:sym typeface="DM Sans Bold"/>
              </a:rPr>
              <a:t>Mathematics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327535" y="2664702"/>
            <a:ext cx="2326586" cy="199941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87B69"/>
            </a:solidFill>
          </p:spPr>
        </p:sp>
        <p:sp>
          <p:nvSpPr>
            <p:cNvPr name="TextBox 4" id="4"/>
            <p:cNvSpPr txBox="true"/>
            <p:nvPr/>
          </p:nvSpPr>
          <p:spPr>
            <a:xfrm>
              <a:off x="114300" y="-190500"/>
              <a:ext cx="584200" cy="889000"/>
            </a:xfrm>
            <a:prstGeom prst="rect">
              <a:avLst/>
            </a:prstGeom>
          </p:spPr>
          <p:txBody>
            <a:bodyPr anchor="ctr" rtlCol="false" tIns="50800" lIns="50800" bIns="50800" rIns="50800"/>
            <a:lstStyle/>
            <a:p>
              <a:pPr algn="ctr">
                <a:lnSpc>
                  <a:spcPts val="13999"/>
                </a:lnSpc>
              </a:pPr>
              <a:r>
                <a:rPr lang="en-US" b="true" sz="9999">
                  <a:solidFill>
                    <a:srgbClr val="FFFFFF"/>
                  </a:solidFill>
                  <a:latin typeface="DM Sans Bold"/>
                  <a:ea typeface="DM Sans Bold"/>
                  <a:cs typeface="DM Sans Bold"/>
                  <a:sym typeface="DM Sans Bold"/>
                </a:rPr>
                <a:t>S</a:t>
              </a:r>
            </a:p>
          </p:txBody>
        </p:sp>
      </p:grpSp>
      <p:grpSp>
        <p:nvGrpSpPr>
          <p:cNvPr name="Group 5" id="5"/>
          <p:cNvGrpSpPr/>
          <p:nvPr/>
        </p:nvGrpSpPr>
        <p:grpSpPr>
          <a:xfrm rot="0">
            <a:off x="5654121" y="2637729"/>
            <a:ext cx="2326586" cy="2053356"/>
            <a:chOff x="0" y="0"/>
            <a:chExt cx="812800" cy="717346"/>
          </a:xfrm>
        </p:grpSpPr>
        <p:sp>
          <p:nvSpPr>
            <p:cNvPr name="Freeform 6" id="6"/>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F2BE4B"/>
            </a:solidFill>
          </p:spPr>
        </p:sp>
        <p:sp>
          <p:nvSpPr>
            <p:cNvPr name="TextBox 7" id="7"/>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T</a:t>
              </a:r>
            </a:p>
          </p:txBody>
        </p:sp>
      </p:grpSp>
      <p:grpSp>
        <p:nvGrpSpPr>
          <p:cNvPr name="Group 8" id="8"/>
          <p:cNvGrpSpPr/>
          <p:nvPr/>
        </p:nvGrpSpPr>
        <p:grpSpPr>
          <a:xfrm rot="0">
            <a:off x="7980707" y="2637729"/>
            <a:ext cx="2326586" cy="2053356"/>
            <a:chOff x="0" y="0"/>
            <a:chExt cx="812800" cy="717346"/>
          </a:xfrm>
        </p:grpSpPr>
        <p:sp>
          <p:nvSpPr>
            <p:cNvPr name="Freeform 9" id="9"/>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D15081"/>
            </a:solidFill>
          </p:spPr>
        </p:sp>
        <p:sp>
          <p:nvSpPr>
            <p:cNvPr name="TextBox 10" id="10"/>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E</a:t>
              </a:r>
            </a:p>
          </p:txBody>
        </p:sp>
      </p:grpSp>
      <p:grpSp>
        <p:nvGrpSpPr>
          <p:cNvPr name="Group 11" id="11"/>
          <p:cNvGrpSpPr/>
          <p:nvPr/>
        </p:nvGrpSpPr>
        <p:grpSpPr>
          <a:xfrm rot="0">
            <a:off x="12633879" y="2637729"/>
            <a:ext cx="2326586" cy="2053356"/>
            <a:chOff x="0" y="0"/>
            <a:chExt cx="812800" cy="717346"/>
          </a:xfrm>
        </p:grpSpPr>
        <p:sp>
          <p:nvSpPr>
            <p:cNvPr name="Freeform 12" id="12"/>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3CA6BF"/>
            </a:solidFill>
          </p:spPr>
        </p:sp>
        <p:sp>
          <p:nvSpPr>
            <p:cNvPr name="TextBox 13" id="13"/>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M</a:t>
              </a:r>
            </a:p>
          </p:txBody>
        </p:sp>
      </p:grpSp>
      <p:grpSp>
        <p:nvGrpSpPr>
          <p:cNvPr name="Group 14" id="14"/>
          <p:cNvGrpSpPr/>
          <p:nvPr/>
        </p:nvGrpSpPr>
        <p:grpSpPr>
          <a:xfrm rot="0">
            <a:off x="10307293" y="2637729"/>
            <a:ext cx="2326586" cy="2053356"/>
            <a:chOff x="0" y="0"/>
            <a:chExt cx="812800" cy="717346"/>
          </a:xfrm>
        </p:grpSpPr>
        <p:sp>
          <p:nvSpPr>
            <p:cNvPr name="Freeform 15" id="15"/>
            <p:cNvSpPr/>
            <p:nvPr/>
          </p:nvSpPr>
          <p:spPr>
            <a:xfrm flipH="false" flipV="false" rot="0">
              <a:off x="0" y="0"/>
              <a:ext cx="812800" cy="717346"/>
            </a:xfrm>
            <a:custGeom>
              <a:avLst/>
              <a:gdLst/>
              <a:ahLst/>
              <a:cxnLst/>
              <a:rect r="r" b="b" t="t" l="l"/>
              <a:pathLst>
                <a:path h="717346" w="812800">
                  <a:moveTo>
                    <a:pt x="812800" y="358673"/>
                  </a:moveTo>
                  <a:lnTo>
                    <a:pt x="609600" y="717346"/>
                  </a:lnTo>
                  <a:lnTo>
                    <a:pt x="203200" y="717346"/>
                  </a:lnTo>
                  <a:lnTo>
                    <a:pt x="0" y="358673"/>
                  </a:lnTo>
                  <a:lnTo>
                    <a:pt x="203200" y="0"/>
                  </a:lnTo>
                  <a:lnTo>
                    <a:pt x="609600" y="0"/>
                  </a:lnTo>
                  <a:lnTo>
                    <a:pt x="812800" y="358673"/>
                  </a:lnTo>
                  <a:close/>
                </a:path>
              </a:pathLst>
            </a:custGeom>
            <a:solidFill>
              <a:srgbClr val="E05142"/>
            </a:solidFill>
          </p:spPr>
        </p:sp>
        <p:sp>
          <p:nvSpPr>
            <p:cNvPr name="TextBox 16" id="16"/>
            <p:cNvSpPr txBox="true"/>
            <p:nvPr/>
          </p:nvSpPr>
          <p:spPr>
            <a:xfrm>
              <a:off x="114300" y="-190500"/>
              <a:ext cx="584200" cy="907846"/>
            </a:xfrm>
            <a:prstGeom prst="rect">
              <a:avLst/>
            </a:prstGeom>
          </p:spPr>
          <p:txBody>
            <a:bodyPr anchor="ctr" rtlCol="false" tIns="50800" lIns="50800" bIns="50800" rIns="50800"/>
            <a:lstStyle/>
            <a:p>
              <a:pPr algn="ctr">
                <a:lnSpc>
                  <a:spcPts val="13999"/>
                </a:lnSpc>
              </a:pPr>
              <a:r>
                <a:rPr lang="en-US" b="true" sz="9999">
                  <a:solidFill>
                    <a:srgbClr val="FFFFFF"/>
                  </a:solidFill>
                  <a:latin typeface="Canva Sans Bold"/>
                  <a:ea typeface="Canva Sans Bold"/>
                  <a:cs typeface="Canva Sans Bold"/>
                  <a:sym typeface="Canva Sans Bold"/>
                </a:rPr>
                <a:t>A</a:t>
              </a:r>
            </a:p>
          </p:txBody>
        </p:sp>
      </p:grpSp>
      <p:grpSp>
        <p:nvGrpSpPr>
          <p:cNvPr name="Group 17" id="17"/>
          <p:cNvGrpSpPr/>
          <p:nvPr/>
        </p:nvGrpSpPr>
        <p:grpSpPr>
          <a:xfrm rot="0">
            <a:off x="-386443" y="8899117"/>
            <a:ext cx="19169743" cy="359183"/>
            <a:chOff x="0" y="0"/>
            <a:chExt cx="5048821" cy="94600"/>
          </a:xfrm>
        </p:grpSpPr>
        <p:sp>
          <p:nvSpPr>
            <p:cNvPr name="Freeform 18" id="18"/>
            <p:cNvSpPr/>
            <p:nvPr/>
          </p:nvSpPr>
          <p:spPr>
            <a:xfrm flipH="false" flipV="false" rot="0">
              <a:off x="0" y="0"/>
              <a:ext cx="5048821" cy="94600"/>
            </a:xfrm>
            <a:custGeom>
              <a:avLst/>
              <a:gdLst/>
              <a:ahLst/>
              <a:cxnLst/>
              <a:rect r="r" b="b" t="t" l="l"/>
              <a:pathLst>
                <a:path h="94600" w="5048821">
                  <a:moveTo>
                    <a:pt x="0" y="0"/>
                  </a:moveTo>
                  <a:lnTo>
                    <a:pt x="5048821" y="0"/>
                  </a:lnTo>
                  <a:lnTo>
                    <a:pt x="5048821" y="94600"/>
                  </a:lnTo>
                  <a:lnTo>
                    <a:pt x="0" y="94600"/>
                  </a:lnTo>
                  <a:close/>
                </a:path>
              </a:pathLst>
            </a:custGeom>
            <a:solidFill>
              <a:srgbClr val="1E1E49"/>
            </a:solidFill>
          </p:spPr>
        </p:sp>
        <p:sp>
          <p:nvSpPr>
            <p:cNvPr name="TextBox 19" id="19"/>
            <p:cNvSpPr txBox="true"/>
            <p:nvPr/>
          </p:nvSpPr>
          <p:spPr>
            <a:xfrm>
              <a:off x="0" y="-38100"/>
              <a:ext cx="5048821" cy="1327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8700" y="1105167"/>
            <a:ext cx="16230600" cy="688974"/>
          </a:xfrm>
          <a:prstGeom prst="rect">
            <a:avLst/>
          </a:prstGeom>
        </p:spPr>
        <p:txBody>
          <a:bodyPr anchor="t" rtlCol="false" tIns="0" lIns="0" bIns="0" rIns="0">
            <a:spAutoFit/>
          </a:bodyPr>
          <a:lstStyle/>
          <a:p>
            <a:pPr algn="ctr">
              <a:lnSpc>
                <a:spcPts val="5600"/>
              </a:lnSpc>
            </a:pPr>
            <a:r>
              <a:rPr lang="en-US" sz="4000">
                <a:solidFill>
                  <a:srgbClr val="1E1E49"/>
                </a:solidFill>
                <a:latin typeface="DM Sans"/>
                <a:ea typeface="DM Sans"/>
                <a:cs typeface="DM Sans"/>
                <a:sym typeface="DM Sans"/>
              </a:rPr>
              <a:t>With the inclusion of Arts, you may also see the acronym </a:t>
            </a:r>
          </a:p>
        </p:txBody>
      </p:sp>
      <p:sp>
        <p:nvSpPr>
          <p:cNvPr name="TextBox 21" id="21"/>
          <p:cNvSpPr txBox="true"/>
          <p:nvPr/>
        </p:nvSpPr>
        <p:spPr>
          <a:xfrm rot="0">
            <a:off x="1845129" y="5429898"/>
            <a:ext cx="14597743" cy="1780540"/>
          </a:xfrm>
          <a:prstGeom prst="rect">
            <a:avLst/>
          </a:prstGeom>
        </p:spPr>
        <p:txBody>
          <a:bodyPr anchor="t" rtlCol="false" tIns="0" lIns="0" bIns="0" rIns="0">
            <a:spAutoFit/>
          </a:bodyPr>
          <a:lstStyle/>
          <a:p>
            <a:pPr algn="ctr">
              <a:lnSpc>
                <a:spcPts val="4759"/>
              </a:lnSpc>
            </a:pPr>
            <a:r>
              <a:rPr lang="en-US" sz="3399">
                <a:solidFill>
                  <a:srgbClr val="1E1E49"/>
                </a:solidFill>
                <a:latin typeface="DM Sans"/>
                <a:ea typeface="DM Sans"/>
                <a:cs typeface="DM Sans"/>
                <a:sym typeface="DM Sans"/>
              </a:rPr>
              <a:t>These disciplines are increasingly emphasized within the education system to get students interested in higher education classes and careers that involve STEAM skills and knowledge.</a:t>
            </a:r>
          </a:p>
        </p:txBody>
      </p:sp>
      <p:grpSp>
        <p:nvGrpSpPr>
          <p:cNvPr name="Group 22" id="22"/>
          <p:cNvGrpSpPr/>
          <p:nvPr/>
        </p:nvGrpSpPr>
        <p:grpSpPr>
          <a:xfrm rot="0">
            <a:off x="-386443" y="8289517"/>
            <a:ext cx="19169743" cy="359183"/>
            <a:chOff x="0" y="0"/>
            <a:chExt cx="5048821" cy="94600"/>
          </a:xfrm>
        </p:grpSpPr>
        <p:sp>
          <p:nvSpPr>
            <p:cNvPr name="Freeform 23" id="23"/>
            <p:cNvSpPr/>
            <p:nvPr/>
          </p:nvSpPr>
          <p:spPr>
            <a:xfrm flipH="false" flipV="false" rot="0">
              <a:off x="0" y="0"/>
              <a:ext cx="5048821" cy="94600"/>
            </a:xfrm>
            <a:custGeom>
              <a:avLst/>
              <a:gdLst/>
              <a:ahLst/>
              <a:cxnLst/>
              <a:rect r="r" b="b" t="t" l="l"/>
              <a:pathLst>
                <a:path h="94600" w="5048821">
                  <a:moveTo>
                    <a:pt x="0" y="0"/>
                  </a:moveTo>
                  <a:lnTo>
                    <a:pt x="5048821" y="0"/>
                  </a:lnTo>
                  <a:lnTo>
                    <a:pt x="5048821" y="94600"/>
                  </a:lnTo>
                  <a:lnTo>
                    <a:pt x="0" y="94600"/>
                  </a:lnTo>
                  <a:close/>
                </a:path>
              </a:pathLst>
            </a:custGeom>
            <a:solidFill>
              <a:srgbClr val="1E1E49"/>
            </a:solidFill>
          </p:spPr>
        </p:sp>
        <p:sp>
          <p:nvSpPr>
            <p:cNvPr name="TextBox 24" id="24"/>
            <p:cNvSpPr txBox="true"/>
            <p:nvPr/>
          </p:nvSpPr>
          <p:spPr>
            <a:xfrm>
              <a:off x="0" y="-38100"/>
              <a:ext cx="5048821" cy="132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20896" y="639393"/>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85850" y="1033205"/>
            <a:ext cx="5763101" cy="863587"/>
          </a:xfrm>
          <a:prstGeom prst="rect">
            <a:avLst/>
          </a:prstGeom>
        </p:spPr>
        <p:txBody>
          <a:bodyPr anchor="t" rtlCol="false" tIns="0" lIns="0" bIns="0" rIns="0">
            <a:spAutoFit/>
          </a:bodyPr>
          <a:lstStyle/>
          <a:p>
            <a:pPr algn="ctr">
              <a:lnSpc>
                <a:spcPts val="7000"/>
              </a:lnSpc>
            </a:pPr>
            <a:r>
              <a:rPr lang="en-US" sz="5000">
                <a:solidFill>
                  <a:srgbClr val="FFFFFF"/>
                </a:solidFill>
                <a:latin typeface="DM Sans"/>
                <a:ea typeface="DM Sans"/>
                <a:cs typeface="DM Sans"/>
                <a:sym typeface="DM Sans"/>
              </a:rPr>
              <a:t>Why Study STEAM?</a:t>
            </a:r>
          </a:p>
        </p:txBody>
      </p:sp>
      <p:sp>
        <p:nvSpPr>
          <p:cNvPr name="TextBox 6" id="6"/>
          <p:cNvSpPr txBox="true"/>
          <p:nvPr/>
        </p:nvSpPr>
        <p:spPr>
          <a:xfrm rot="0">
            <a:off x="3549108" y="3665332"/>
            <a:ext cx="5040981" cy="1484003"/>
          </a:xfrm>
          <a:prstGeom prst="rect">
            <a:avLst/>
          </a:prstGeom>
        </p:spPr>
        <p:txBody>
          <a:bodyPr anchor="t" rtlCol="false" tIns="0" lIns="0" bIns="0" rIns="0">
            <a:spAutoFit/>
          </a:bodyPr>
          <a:lstStyle/>
          <a:p>
            <a:pPr algn="ctr">
              <a:lnSpc>
                <a:spcPts val="12179"/>
              </a:lnSpc>
            </a:pPr>
            <a:r>
              <a:rPr lang="en-US" b="true" sz="8699">
                <a:solidFill>
                  <a:srgbClr val="1E1E49"/>
                </a:solidFill>
                <a:latin typeface="DM Sans Bold"/>
                <a:ea typeface="DM Sans Bold"/>
                <a:cs typeface="DM Sans Bold"/>
                <a:sym typeface="DM Sans Bold"/>
              </a:rPr>
              <a:t>SCIENCE</a:t>
            </a:r>
          </a:p>
        </p:txBody>
      </p:sp>
      <p:sp>
        <p:nvSpPr>
          <p:cNvPr name="TextBox 7" id="7"/>
          <p:cNvSpPr txBox="true"/>
          <p:nvPr/>
        </p:nvSpPr>
        <p:spPr>
          <a:xfrm rot="0">
            <a:off x="1085850" y="5591698"/>
            <a:ext cx="9967497" cy="2172970"/>
          </a:xfrm>
          <a:prstGeom prst="rect">
            <a:avLst/>
          </a:prstGeom>
        </p:spPr>
        <p:txBody>
          <a:bodyPr anchor="t" rtlCol="false" tIns="0" lIns="0" bIns="0" rIns="0">
            <a:spAutoFit/>
          </a:bodyPr>
          <a:lstStyle/>
          <a:p>
            <a:pPr algn="ctr">
              <a:lnSpc>
                <a:spcPts val="4339"/>
              </a:lnSpc>
            </a:pPr>
            <a:r>
              <a:rPr lang="en-US" sz="3499">
                <a:solidFill>
                  <a:srgbClr val="1E1E49"/>
                </a:solidFill>
                <a:latin typeface="DM Sans"/>
                <a:ea typeface="DM Sans"/>
                <a:cs typeface="DM Sans"/>
                <a:sym typeface="DM Sans"/>
              </a:rPr>
              <a:t>Fields within science allow us to explore and understand the world around us through experimentation and research. It’s about discovery and possibility. </a:t>
            </a:r>
          </a:p>
        </p:txBody>
      </p:sp>
      <p:sp>
        <p:nvSpPr>
          <p:cNvPr name="Freeform 8" id="8"/>
          <p:cNvSpPr/>
          <p:nvPr/>
        </p:nvSpPr>
        <p:spPr>
          <a:xfrm flipH="false" flipV="false" rot="0">
            <a:off x="12578101" y="3101396"/>
            <a:ext cx="3356154" cy="5199675"/>
          </a:xfrm>
          <a:custGeom>
            <a:avLst/>
            <a:gdLst/>
            <a:ahLst/>
            <a:cxnLst/>
            <a:rect r="r" b="b" t="t" l="l"/>
            <a:pathLst>
              <a:path h="5199675" w="3356154">
                <a:moveTo>
                  <a:pt x="0" y="0"/>
                </a:moveTo>
                <a:lnTo>
                  <a:pt x="3356153" y="0"/>
                </a:lnTo>
                <a:lnTo>
                  <a:pt x="3356153" y="5199675"/>
                </a:lnTo>
                <a:lnTo>
                  <a:pt x="0" y="5199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20896" y="639393"/>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85850" y="1033205"/>
            <a:ext cx="5786333" cy="863587"/>
          </a:xfrm>
          <a:prstGeom prst="rect">
            <a:avLst/>
          </a:prstGeom>
        </p:spPr>
        <p:txBody>
          <a:bodyPr anchor="t" rtlCol="false" tIns="0" lIns="0" bIns="0" rIns="0">
            <a:spAutoFit/>
          </a:bodyPr>
          <a:lstStyle/>
          <a:p>
            <a:pPr algn="ctr">
              <a:lnSpc>
                <a:spcPts val="7000"/>
              </a:lnSpc>
            </a:pPr>
            <a:r>
              <a:rPr lang="en-US" sz="5000">
                <a:solidFill>
                  <a:srgbClr val="FFFFFF"/>
                </a:solidFill>
                <a:latin typeface="DM Sans"/>
                <a:ea typeface="DM Sans"/>
                <a:cs typeface="DM Sans"/>
                <a:sym typeface="DM Sans"/>
              </a:rPr>
              <a:t>Why Study STEAM?</a:t>
            </a:r>
          </a:p>
        </p:txBody>
      </p:sp>
      <p:sp>
        <p:nvSpPr>
          <p:cNvPr name="TextBox 6" id="6"/>
          <p:cNvSpPr txBox="true"/>
          <p:nvPr/>
        </p:nvSpPr>
        <p:spPr>
          <a:xfrm rot="0">
            <a:off x="2082720" y="3659497"/>
            <a:ext cx="7973757" cy="1484003"/>
          </a:xfrm>
          <a:prstGeom prst="rect">
            <a:avLst/>
          </a:prstGeom>
        </p:spPr>
        <p:txBody>
          <a:bodyPr anchor="t" rtlCol="false" tIns="0" lIns="0" bIns="0" rIns="0">
            <a:spAutoFit/>
          </a:bodyPr>
          <a:lstStyle/>
          <a:p>
            <a:pPr algn="ctr">
              <a:lnSpc>
                <a:spcPts val="12179"/>
              </a:lnSpc>
            </a:pPr>
            <a:r>
              <a:rPr lang="en-US" b="true" sz="8699">
                <a:solidFill>
                  <a:srgbClr val="1E1E49"/>
                </a:solidFill>
                <a:latin typeface="DM Sans Bold"/>
                <a:ea typeface="DM Sans Bold"/>
                <a:cs typeface="DM Sans Bold"/>
                <a:sym typeface="DM Sans Bold"/>
              </a:rPr>
              <a:t>TECHNOLOGY</a:t>
            </a:r>
          </a:p>
        </p:txBody>
      </p:sp>
      <p:sp>
        <p:nvSpPr>
          <p:cNvPr name="TextBox 7" id="7"/>
          <p:cNvSpPr txBox="true"/>
          <p:nvPr/>
        </p:nvSpPr>
        <p:spPr>
          <a:xfrm rot="0">
            <a:off x="1085850" y="5591698"/>
            <a:ext cx="9967497" cy="2715895"/>
          </a:xfrm>
          <a:prstGeom prst="rect">
            <a:avLst/>
          </a:prstGeom>
        </p:spPr>
        <p:txBody>
          <a:bodyPr anchor="t" rtlCol="false" tIns="0" lIns="0" bIns="0" rIns="0">
            <a:spAutoFit/>
          </a:bodyPr>
          <a:lstStyle/>
          <a:p>
            <a:pPr algn="ctr">
              <a:lnSpc>
                <a:spcPts val="4339"/>
              </a:lnSpc>
            </a:pPr>
            <a:r>
              <a:rPr lang="en-US" sz="3499">
                <a:solidFill>
                  <a:srgbClr val="1E1E49"/>
                </a:solidFill>
                <a:latin typeface="DM Sans"/>
                <a:ea typeface="DM Sans"/>
                <a:cs typeface="DM Sans"/>
                <a:sym typeface="DM Sans"/>
              </a:rPr>
              <a:t>Almost any field you study will involve technology. It is constantly advancing, so there is always something new to learn. It has allowed us to connect with the world and access more information than ever before.</a:t>
            </a:r>
            <a:r>
              <a:rPr lang="en-US" sz="3499">
                <a:solidFill>
                  <a:srgbClr val="1E1E49"/>
                </a:solidFill>
                <a:latin typeface="DM Sans"/>
                <a:ea typeface="DM Sans"/>
                <a:cs typeface="DM Sans"/>
                <a:sym typeface="DM Sans"/>
              </a:rPr>
              <a:t> </a:t>
            </a:r>
          </a:p>
        </p:txBody>
      </p:sp>
      <p:sp>
        <p:nvSpPr>
          <p:cNvPr name="Freeform 8" id="8"/>
          <p:cNvSpPr/>
          <p:nvPr/>
        </p:nvSpPr>
        <p:spPr>
          <a:xfrm flipH="false" flipV="false" rot="0">
            <a:off x="12212000" y="4482461"/>
            <a:ext cx="3884517" cy="3333622"/>
          </a:xfrm>
          <a:custGeom>
            <a:avLst/>
            <a:gdLst/>
            <a:ahLst/>
            <a:cxnLst/>
            <a:rect r="r" b="b" t="t" l="l"/>
            <a:pathLst>
              <a:path h="3333622" w="3884517">
                <a:moveTo>
                  <a:pt x="0" y="0"/>
                </a:moveTo>
                <a:lnTo>
                  <a:pt x="3884517" y="0"/>
                </a:lnTo>
                <a:lnTo>
                  <a:pt x="3884517" y="3333622"/>
                </a:lnTo>
                <a:lnTo>
                  <a:pt x="0" y="3333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20896" y="639393"/>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85850" y="1033205"/>
            <a:ext cx="5786333" cy="863587"/>
          </a:xfrm>
          <a:prstGeom prst="rect">
            <a:avLst/>
          </a:prstGeom>
        </p:spPr>
        <p:txBody>
          <a:bodyPr anchor="t" rtlCol="false" tIns="0" lIns="0" bIns="0" rIns="0">
            <a:spAutoFit/>
          </a:bodyPr>
          <a:lstStyle/>
          <a:p>
            <a:pPr algn="ctr">
              <a:lnSpc>
                <a:spcPts val="7000"/>
              </a:lnSpc>
            </a:pPr>
            <a:r>
              <a:rPr lang="en-US" sz="5000">
                <a:solidFill>
                  <a:srgbClr val="FFFFFF"/>
                </a:solidFill>
                <a:latin typeface="DM Sans"/>
                <a:ea typeface="DM Sans"/>
                <a:cs typeface="DM Sans"/>
                <a:sym typeface="DM Sans"/>
              </a:rPr>
              <a:t>Why Study STEAM?</a:t>
            </a:r>
          </a:p>
        </p:txBody>
      </p:sp>
      <p:sp>
        <p:nvSpPr>
          <p:cNvPr name="TextBox 6" id="6"/>
          <p:cNvSpPr txBox="true"/>
          <p:nvPr/>
        </p:nvSpPr>
        <p:spPr>
          <a:xfrm rot="0">
            <a:off x="2082720" y="3659497"/>
            <a:ext cx="7973757" cy="1484003"/>
          </a:xfrm>
          <a:prstGeom prst="rect">
            <a:avLst/>
          </a:prstGeom>
        </p:spPr>
        <p:txBody>
          <a:bodyPr anchor="t" rtlCol="false" tIns="0" lIns="0" bIns="0" rIns="0">
            <a:spAutoFit/>
          </a:bodyPr>
          <a:lstStyle/>
          <a:p>
            <a:pPr algn="ctr">
              <a:lnSpc>
                <a:spcPts val="12179"/>
              </a:lnSpc>
            </a:pPr>
            <a:r>
              <a:rPr lang="en-US" b="true" sz="8699">
                <a:solidFill>
                  <a:srgbClr val="1E1E49"/>
                </a:solidFill>
                <a:latin typeface="DM Sans Bold"/>
                <a:ea typeface="DM Sans Bold"/>
                <a:cs typeface="DM Sans Bold"/>
                <a:sym typeface="DM Sans Bold"/>
              </a:rPr>
              <a:t>ENGINEERING</a:t>
            </a:r>
          </a:p>
        </p:txBody>
      </p:sp>
      <p:sp>
        <p:nvSpPr>
          <p:cNvPr name="TextBox 7" id="7"/>
          <p:cNvSpPr txBox="true"/>
          <p:nvPr/>
        </p:nvSpPr>
        <p:spPr>
          <a:xfrm rot="0">
            <a:off x="1085850" y="5591698"/>
            <a:ext cx="9967497" cy="3258820"/>
          </a:xfrm>
          <a:prstGeom prst="rect">
            <a:avLst/>
          </a:prstGeom>
        </p:spPr>
        <p:txBody>
          <a:bodyPr anchor="t" rtlCol="false" tIns="0" lIns="0" bIns="0" rIns="0">
            <a:spAutoFit/>
          </a:bodyPr>
          <a:lstStyle/>
          <a:p>
            <a:pPr algn="ctr">
              <a:lnSpc>
                <a:spcPts val="4339"/>
              </a:lnSpc>
            </a:pPr>
            <a:r>
              <a:rPr lang="en-US" sz="3499">
                <a:solidFill>
                  <a:srgbClr val="1E1E49"/>
                </a:solidFill>
                <a:latin typeface="DM Sans"/>
                <a:ea typeface="DM Sans"/>
                <a:cs typeface="DM Sans"/>
                <a:sym typeface="DM Sans"/>
              </a:rPr>
              <a:t>Engineers push the boundaries of science and solve technical problems. They enable everything from building structures to bioengineering to computer software. Innovation in this field plays a significant role in shaping our future.</a:t>
            </a:r>
            <a:r>
              <a:rPr lang="en-US" sz="3499">
                <a:solidFill>
                  <a:srgbClr val="1E1E49"/>
                </a:solidFill>
                <a:latin typeface="DM Sans"/>
                <a:ea typeface="DM Sans"/>
                <a:cs typeface="DM Sans"/>
                <a:sym typeface="DM Sans"/>
              </a:rPr>
              <a:t> </a:t>
            </a:r>
          </a:p>
        </p:txBody>
      </p:sp>
      <p:sp>
        <p:nvSpPr>
          <p:cNvPr name="Freeform 8" id="8"/>
          <p:cNvSpPr/>
          <p:nvPr/>
        </p:nvSpPr>
        <p:spPr>
          <a:xfrm flipH="false" flipV="false" rot="0">
            <a:off x="12467414" y="4015621"/>
            <a:ext cx="3294750" cy="3905415"/>
          </a:xfrm>
          <a:custGeom>
            <a:avLst/>
            <a:gdLst/>
            <a:ahLst/>
            <a:cxnLst/>
            <a:rect r="r" b="b" t="t" l="l"/>
            <a:pathLst>
              <a:path h="3905415" w="3294750">
                <a:moveTo>
                  <a:pt x="0" y="0"/>
                </a:moveTo>
                <a:lnTo>
                  <a:pt x="3294750" y="0"/>
                </a:lnTo>
                <a:lnTo>
                  <a:pt x="3294750" y="3905415"/>
                </a:lnTo>
                <a:lnTo>
                  <a:pt x="0" y="3905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20896" y="639393"/>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85850" y="1033205"/>
            <a:ext cx="5763101" cy="863587"/>
          </a:xfrm>
          <a:prstGeom prst="rect">
            <a:avLst/>
          </a:prstGeom>
        </p:spPr>
        <p:txBody>
          <a:bodyPr anchor="t" rtlCol="false" tIns="0" lIns="0" bIns="0" rIns="0">
            <a:spAutoFit/>
          </a:bodyPr>
          <a:lstStyle/>
          <a:p>
            <a:pPr algn="ctr">
              <a:lnSpc>
                <a:spcPts val="7000"/>
              </a:lnSpc>
            </a:pPr>
            <a:r>
              <a:rPr lang="en-US" sz="5000">
                <a:solidFill>
                  <a:srgbClr val="FFFFFF"/>
                </a:solidFill>
                <a:latin typeface="DM Sans"/>
                <a:ea typeface="DM Sans"/>
                <a:cs typeface="DM Sans"/>
                <a:sym typeface="DM Sans"/>
              </a:rPr>
              <a:t>Why Study STEAM?</a:t>
            </a:r>
          </a:p>
        </p:txBody>
      </p:sp>
      <p:sp>
        <p:nvSpPr>
          <p:cNvPr name="TextBox 6" id="6"/>
          <p:cNvSpPr txBox="true"/>
          <p:nvPr/>
        </p:nvSpPr>
        <p:spPr>
          <a:xfrm rot="0">
            <a:off x="2082720" y="3659497"/>
            <a:ext cx="7973757" cy="1484003"/>
          </a:xfrm>
          <a:prstGeom prst="rect">
            <a:avLst/>
          </a:prstGeom>
        </p:spPr>
        <p:txBody>
          <a:bodyPr anchor="t" rtlCol="false" tIns="0" lIns="0" bIns="0" rIns="0">
            <a:spAutoFit/>
          </a:bodyPr>
          <a:lstStyle/>
          <a:p>
            <a:pPr algn="ctr">
              <a:lnSpc>
                <a:spcPts val="12179"/>
              </a:lnSpc>
            </a:pPr>
            <a:r>
              <a:rPr lang="en-US" b="true" sz="8699">
                <a:solidFill>
                  <a:srgbClr val="1E1E49"/>
                </a:solidFill>
                <a:latin typeface="DM Sans Bold"/>
                <a:ea typeface="DM Sans Bold"/>
                <a:cs typeface="DM Sans Bold"/>
                <a:sym typeface="DM Sans Bold"/>
              </a:rPr>
              <a:t>ART</a:t>
            </a:r>
          </a:p>
        </p:txBody>
      </p:sp>
      <p:sp>
        <p:nvSpPr>
          <p:cNvPr name="TextBox 7" id="7"/>
          <p:cNvSpPr txBox="true"/>
          <p:nvPr/>
        </p:nvSpPr>
        <p:spPr>
          <a:xfrm rot="0">
            <a:off x="1085850" y="5591698"/>
            <a:ext cx="9967497" cy="2715895"/>
          </a:xfrm>
          <a:prstGeom prst="rect">
            <a:avLst/>
          </a:prstGeom>
        </p:spPr>
        <p:txBody>
          <a:bodyPr anchor="t" rtlCol="false" tIns="0" lIns="0" bIns="0" rIns="0">
            <a:spAutoFit/>
          </a:bodyPr>
          <a:lstStyle/>
          <a:p>
            <a:pPr algn="ctr">
              <a:lnSpc>
                <a:spcPts val="4339"/>
              </a:lnSpc>
            </a:pPr>
            <a:r>
              <a:rPr lang="en-US" sz="3499">
                <a:solidFill>
                  <a:srgbClr val="1E1E49"/>
                </a:solidFill>
                <a:latin typeface="DM Sans"/>
                <a:ea typeface="DM Sans"/>
                <a:cs typeface="DM Sans"/>
                <a:sym typeface="DM Sans"/>
              </a:rPr>
              <a:t>Art allows for creative expression through a variety of mediums. Students learn to construct, create, and describe different aesthetics. We can understand more about our culture and history through art.</a:t>
            </a:r>
            <a:r>
              <a:rPr lang="en-US" sz="3499">
                <a:solidFill>
                  <a:srgbClr val="1E1E49"/>
                </a:solidFill>
                <a:latin typeface="DM Sans"/>
                <a:ea typeface="DM Sans"/>
                <a:cs typeface="DM Sans"/>
                <a:sym typeface="DM Sans"/>
              </a:rPr>
              <a:t> </a:t>
            </a:r>
          </a:p>
        </p:txBody>
      </p:sp>
      <p:sp>
        <p:nvSpPr>
          <p:cNvPr name="Freeform 8" id="8"/>
          <p:cNvSpPr/>
          <p:nvPr/>
        </p:nvSpPr>
        <p:spPr>
          <a:xfrm flipH="false" flipV="false" rot="0">
            <a:off x="12535336" y="4681541"/>
            <a:ext cx="3741705" cy="3626052"/>
          </a:xfrm>
          <a:custGeom>
            <a:avLst/>
            <a:gdLst/>
            <a:ahLst/>
            <a:cxnLst/>
            <a:rect r="r" b="b" t="t" l="l"/>
            <a:pathLst>
              <a:path h="3626052" w="3741705">
                <a:moveTo>
                  <a:pt x="0" y="0"/>
                </a:moveTo>
                <a:lnTo>
                  <a:pt x="3741704" y="0"/>
                </a:lnTo>
                <a:lnTo>
                  <a:pt x="3741704" y="3626052"/>
                </a:lnTo>
                <a:lnTo>
                  <a:pt x="0" y="3626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320896" y="639393"/>
            <a:ext cx="19047669" cy="1812501"/>
            <a:chOff x="0" y="0"/>
            <a:chExt cx="5016670" cy="477366"/>
          </a:xfrm>
        </p:grpSpPr>
        <p:sp>
          <p:nvSpPr>
            <p:cNvPr name="Freeform 3" id="3"/>
            <p:cNvSpPr/>
            <p:nvPr/>
          </p:nvSpPr>
          <p:spPr>
            <a:xfrm flipH="false" flipV="false" rot="0">
              <a:off x="0" y="0"/>
              <a:ext cx="5016670" cy="477366"/>
            </a:xfrm>
            <a:custGeom>
              <a:avLst/>
              <a:gdLst/>
              <a:ahLst/>
              <a:cxnLst/>
              <a:rect r="r" b="b" t="t" l="l"/>
              <a:pathLst>
                <a:path h="477366" w="5016670">
                  <a:moveTo>
                    <a:pt x="0" y="0"/>
                  </a:moveTo>
                  <a:lnTo>
                    <a:pt x="5016670" y="0"/>
                  </a:lnTo>
                  <a:lnTo>
                    <a:pt x="5016670" y="477366"/>
                  </a:lnTo>
                  <a:lnTo>
                    <a:pt x="0" y="477366"/>
                  </a:lnTo>
                  <a:close/>
                </a:path>
              </a:pathLst>
            </a:custGeom>
            <a:solidFill>
              <a:srgbClr val="1E1E49"/>
            </a:solidFill>
          </p:spPr>
        </p:sp>
        <p:sp>
          <p:nvSpPr>
            <p:cNvPr name="TextBox 4" id="4"/>
            <p:cNvSpPr txBox="true"/>
            <p:nvPr/>
          </p:nvSpPr>
          <p:spPr>
            <a:xfrm>
              <a:off x="0" y="-47625"/>
              <a:ext cx="5016670" cy="524991"/>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85850" y="1033205"/>
            <a:ext cx="5763101" cy="863587"/>
          </a:xfrm>
          <a:prstGeom prst="rect">
            <a:avLst/>
          </a:prstGeom>
        </p:spPr>
        <p:txBody>
          <a:bodyPr anchor="t" rtlCol="false" tIns="0" lIns="0" bIns="0" rIns="0">
            <a:spAutoFit/>
          </a:bodyPr>
          <a:lstStyle/>
          <a:p>
            <a:pPr algn="ctr">
              <a:lnSpc>
                <a:spcPts val="7000"/>
              </a:lnSpc>
            </a:pPr>
            <a:r>
              <a:rPr lang="en-US" sz="5000">
                <a:solidFill>
                  <a:srgbClr val="FFFFFF"/>
                </a:solidFill>
                <a:latin typeface="DM Sans"/>
                <a:ea typeface="DM Sans"/>
                <a:cs typeface="DM Sans"/>
                <a:sym typeface="DM Sans"/>
              </a:rPr>
              <a:t>Why Study STEAM?</a:t>
            </a:r>
          </a:p>
        </p:txBody>
      </p:sp>
      <p:sp>
        <p:nvSpPr>
          <p:cNvPr name="TextBox 6" id="6"/>
          <p:cNvSpPr txBox="true"/>
          <p:nvPr/>
        </p:nvSpPr>
        <p:spPr>
          <a:xfrm rot="0">
            <a:off x="1919362" y="3659497"/>
            <a:ext cx="8300474" cy="1484003"/>
          </a:xfrm>
          <a:prstGeom prst="rect">
            <a:avLst/>
          </a:prstGeom>
        </p:spPr>
        <p:txBody>
          <a:bodyPr anchor="t" rtlCol="false" tIns="0" lIns="0" bIns="0" rIns="0">
            <a:spAutoFit/>
          </a:bodyPr>
          <a:lstStyle/>
          <a:p>
            <a:pPr algn="ctr">
              <a:lnSpc>
                <a:spcPts val="12179"/>
              </a:lnSpc>
            </a:pPr>
            <a:r>
              <a:rPr lang="en-US" b="true" sz="8699">
                <a:solidFill>
                  <a:srgbClr val="1E1E49"/>
                </a:solidFill>
                <a:latin typeface="DM Sans Bold"/>
                <a:ea typeface="DM Sans Bold"/>
                <a:cs typeface="DM Sans Bold"/>
                <a:sym typeface="DM Sans Bold"/>
              </a:rPr>
              <a:t>MATHEMATICS</a:t>
            </a:r>
          </a:p>
        </p:txBody>
      </p:sp>
      <p:sp>
        <p:nvSpPr>
          <p:cNvPr name="TextBox 7" id="7"/>
          <p:cNvSpPr txBox="true"/>
          <p:nvPr/>
        </p:nvSpPr>
        <p:spPr>
          <a:xfrm rot="0">
            <a:off x="1085850" y="5591698"/>
            <a:ext cx="9967497" cy="2172970"/>
          </a:xfrm>
          <a:prstGeom prst="rect">
            <a:avLst/>
          </a:prstGeom>
        </p:spPr>
        <p:txBody>
          <a:bodyPr anchor="t" rtlCol="false" tIns="0" lIns="0" bIns="0" rIns="0">
            <a:spAutoFit/>
          </a:bodyPr>
          <a:lstStyle/>
          <a:p>
            <a:pPr algn="ctr">
              <a:lnSpc>
                <a:spcPts val="4339"/>
              </a:lnSpc>
            </a:pPr>
            <a:r>
              <a:rPr lang="en-US" sz="3499">
                <a:solidFill>
                  <a:srgbClr val="1E1E49"/>
                </a:solidFill>
                <a:latin typeface="DM Sans"/>
                <a:ea typeface="DM Sans"/>
                <a:cs typeface="DM Sans"/>
                <a:sym typeface="DM Sans"/>
              </a:rPr>
              <a:t>Math is the study of numbers, shapes, and logic. We use it every day, even in simple tasks, such as baking. It helps us understand patterns and analyze data.</a:t>
            </a:r>
            <a:r>
              <a:rPr lang="en-US" sz="3499">
                <a:solidFill>
                  <a:srgbClr val="1E1E49"/>
                </a:solidFill>
                <a:latin typeface="DM Sans"/>
                <a:ea typeface="DM Sans"/>
                <a:cs typeface="DM Sans"/>
                <a:sym typeface="DM Sans"/>
              </a:rPr>
              <a:t> </a:t>
            </a:r>
          </a:p>
        </p:txBody>
      </p:sp>
      <p:sp>
        <p:nvSpPr>
          <p:cNvPr name="Freeform 8" id="8"/>
          <p:cNvSpPr/>
          <p:nvPr/>
        </p:nvSpPr>
        <p:spPr>
          <a:xfrm flipH="false" flipV="false" rot="0">
            <a:off x="12435313" y="4155477"/>
            <a:ext cx="3699537" cy="3909682"/>
          </a:xfrm>
          <a:custGeom>
            <a:avLst/>
            <a:gdLst/>
            <a:ahLst/>
            <a:cxnLst/>
            <a:rect r="r" b="b" t="t" l="l"/>
            <a:pathLst>
              <a:path h="3909682" w="3699537">
                <a:moveTo>
                  <a:pt x="0" y="0"/>
                </a:moveTo>
                <a:lnTo>
                  <a:pt x="3699537" y="0"/>
                </a:lnTo>
                <a:lnTo>
                  <a:pt x="3699537" y="3909682"/>
                </a:lnTo>
                <a:lnTo>
                  <a:pt x="0" y="3909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A7DDEA"/>
        </a:solidFill>
      </p:bgPr>
    </p:bg>
    <p:spTree>
      <p:nvGrpSpPr>
        <p:cNvPr id="1" name=""/>
        <p:cNvGrpSpPr/>
        <p:nvPr/>
      </p:nvGrpSpPr>
      <p:grpSpPr>
        <a:xfrm>
          <a:off x="0" y="0"/>
          <a:ext cx="0" cy="0"/>
          <a:chOff x="0" y="0"/>
          <a:chExt cx="0" cy="0"/>
        </a:xfrm>
      </p:grpSpPr>
      <p:grpSp>
        <p:nvGrpSpPr>
          <p:cNvPr name="Group 2" id="2"/>
          <p:cNvGrpSpPr/>
          <p:nvPr/>
        </p:nvGrpSpPr>
        <p:grpSpPr>
          <a:xfrm rot="0">
            <a:off x="817789" y="3146697"/>
            <a:ext cx="3194957" cy="1208314"/>
            <a:chOff x="0" y="0"/>
            <a:chExt cx="841470" cy="318239"/>
          </a:xfrm>
        </p:grpSpPr>
        <p:sp>
          <p:nvSpPr>
            <p:cNvPr name="Freeform 3" id="3"/>
            <p:cNvSpPr/>
            <p:nvPr/>
          </p:nvSpPr>
          <p:spPr>
            <a:xfrm flipH="false" flipV="false" rot="0">
              <a:off x="0" y="0"/>
              <a:ext cx="841470" cy="318239"/>
            </a:xfrm>
            <a:custGeom>
              <a:avLst/>
              <a:gdLst/>
              <a:ahLst/>
              <a:cxnLst/>
              <a:rect r="r" b="b" t="t" l="l"/>
              <a:pathLst>
                <a:path h="318239" w="841470">
                  <a:moveTo>
                    <a:pt x="123582" y="0"/>
                  </a:moveTo>
                  <a:lnTo>
                    <a:pt x="717889" y="0"/>
                  </a:lnTo>
                  <a:cubicBezTo>
                    <a:pt x="750664" y="0"/>
                    <a:pt x="782098" y="13020"/>
                    <a:pt x="805274" y="36196"/>
                  </a:cubicBezTo>
                  <a:cubicBezTo>
                    <a:pt x="828450" y="59372"/>
                    <a:pt x="841470" y="90806"/>
                    <a:pt x="841470" y="123582"/>
                  </a:cubicBezTo>
                  <a:lnTo>
                    <a:pt x="841470" y="194658"/>
                  </a:lnTo>
                  <a:cubicBezTo>
                    <a:pt x="841470" y="227433"/>
                    <a:pt x="828450" y="258867"/>
                    <a:pt x="805274" y="282043"/>
                  </a:cubicBezTo>
                  <a:cubicBezTo>
                    <a:pt x="782098" y="305219"/>
                    <a:pt x="750664" y="318239"/>
                    <a:pt x="717889" y="318239"/>
                  </a:cubicBezTo>
                  <a:lnTo>
                    <a:pt x="123582" y="318239"/>
                  </a:lnTo>
                  <a:cubicBezTo>
                    <a:pt x="90806" y="318239"/>
                    <a:pt x="59372" y="305219"/>
                    <a:pt x="36196" y="282043"/>
                  </a:cubicBezTo>
                  <a:cubicBezTo>
                    <a:pt x="13020" y="258867"/>
                    <a:pt x="0" y="227433"/>
                    <a:pt x="0" y="194658"/>
                  </a:cubicBezTo>
                  <a:lnTo>
                    <a:pt x="0" y="123582"/>
                  </a:lnTo>
                  <a:cubicBezTo>
                    <a:pt x="0" y="90806"/>
                    <a:pt x="13020" y="59372"/>
                    <a:pt x="36196" y="36196"/>
                  </a:cubicBezTo>
                  <a:cubicBezTo>
                    <a:pt x="59372" y="13020"/>
                    <a:pt x="90806" y="0"/>
                    <a:pt x="123582" y="0"/>
                  </a:cubicBezTo>
                  <a:close/>
                </a:path>
              </a:pathLst>
            </a:custGeom>
            <a:solidFill>
              <a:srgbClr val="D15081"/>
            </a:solidFill>
          </p:spPr>
        </p:sp>
        <p:sp>
          <p:nvSpPr>
            <p:cNvPr name="TextBox 4" id="4"/>
            <p:cNvSpPr txBox="true"/>
            <p:nvPr/>
          </p:nvSpPr>
          <p:spPr>
            <a:xfrm>
              <a:off x="0" y="-66675"/>
              <a:ext cx="841470" cy="384914"/>
            </a:xfrm>
            <a:prstGeom prst="rect">
              <a:avLst/>
            </a:prstGeom>
          </p:spPr>
          <p:txBody>
            <a:bodyPr anchor="ctr" rtlCol="false" tIns="50800" lIns="50800" bIns="50800" rIns="50800"/>
            <a:lstStyle/>
            <a:p>
              <a:pPr algn="ctr">
                <a:lnSpc>
                  <a:spcPts val="4759"/>
                </a:lnSpc>
              </a:pPr>
              <a:r>
                <a:rPr lang="en-US" sz="3399">
                  <a:solidFill>
                    <a:srgbClr val="FFFFFF"/>
                  </a:solidFill>
                  <a:latin typeface="DM Sans"/>
                  <a:ea typeface="DM Sans"/>
                  <a:cs typeface="DM Sans"/>
                  <a:sym typeface="DM Sans"/>
                </a:rPr>
                <a:t>SCIENCE</a:t>
              </a:r>
            </a:p>
          </p:txBody>
        </p:sp>
      </p:grpSp>
      <p:sp>
        <p:nvSpPr>
          <p:cNvPr name="TextBox 5" id="5"/>
          <p:cNvSpPr txBox="true"/>
          <p:nvPr/>
        </p:nvSpPr>
        <p:spPr>
          <a:xfrm rot="0">
            <a:off x="3071702" y="904875"/>
            <a:ext cx="12141875" cy="1038213"/>
          </a:xfrm>
          <a:prstGeom prst="rect">
            <a:avLst/>
          </a:prstGeom>
        </p:spPr>
        <p:txBody>
          <a:bodyPr anchor="t" rtlCol="false" tIns="0" lIns="0" bIns="0" rIns="0">
            <a:spAutoFit/>
          </a:bodyPr>
          <a:lstStyle/>
          <a:p>
            <a:pPr algn="ctr">
              <a:lnSpc>
                <a:spcPts val="8400"/>
              </a:lnSpc>
            </a:pPr>
            <a:r>
              <a:rPr lang="en-US" sz="6000" b="true">
                <a:solidFill>
                  <a:srgbClr val="1E1E49"/>
                </a:solidFill>
                <a:latin typeface="DM Sans Bold"/>
                <a:ea typeface="DM Sans Bold"/>
                <a:cs typeface="DM Sans Bold"/>
                <a:sym typeface="DM Sans Bold"/>
              </a:rPr>
              <a:t>Examples of STEAM Classes</a:t>
            </a:r>
          </a:p>
        </p:txBody>
      </p:sp>
      <p:grpSp>
        <p:nvGrpSpPr>
          <p:cNvPr name="Group 6" id="6"/>
          <p:cNvGrpSpPr/>
          <p:nvPr/>
        </p:nvGrpSpPr>
        <p:grpSpPr>
          <a:xfrm rot="0">
            <a:off x="4181475" y="3146697"/>
            <a:ext cx="3194957" cy="1208314"/>
            <a:chOff x="0" y="0"/>
            <a:chExt cx="841470" cy="318239"/>
          </a:xfrm>
        </p:grpSpPr>
        <p:sp>
          <p:nvSpPr>
            <p:cNvPr name="Freeform 7" id="7"/>
            <p:cNvSpPr/>
            <p:nvPr/>
          </p:nvSpPr>
          <p:spPr>
            <a:xfrm flipH="false" flipV="false" rot="0">
              <a:off x="0" y="0"/>
              <a:ext cx="841470" cy="318239"/>
            </a:xfrm>
            <a:custGeom>
              <a:avLst/>
              <a:gdLst/>
              <a:ahLst/>
              <a:cxnLst/>
              <a:rect r="r" b="b" t="t" l="l"/>
              <a:pathLst>
                <a:path h="318239" w="841470">
                  <a:moveTo>
                    <a:pt x="123582" y="0"/>
                  </a:moveTo>
                  <a:lnTo>
                    <a:pt x="717889" y="0"/>
                  </a:lnTo>
                  <a:cubicBezTo>
                    <a:pt x="750664" y="0"/>
                    <a:pt x="782098" y="13020"/>
                    <a:pt x="805274" y="36196"/>
                  </a:cubicBezTo>
                  <a:cubicBezTo>
                    <a:pt x="828450" y="59372"/>
                    <a:pt x="841470" y="90806"/>
                    <a:pt x="841470" y="123582"/>
                  </a:cubicBezTo>
                  <a:lnTo>
                    <a:pt x="841470" y="194658"/>
                  </a:lnTo>
                  <a:cubicBezTo>
                    <a:pt x="841470" y="227433"/>
                    <a:pt x="828450" y="258867"/>
                    <a:pt x="805274" y="282043"/>
                  </a:cubicBezTo>
                  <a:cubicBezTo>
                    <a:pt x="782098" y="305219"/>
                    <a:pt x="750664" y="318239"/>
                    <a:pt x="717889" y="318239"/>
                  </a:cubicBezTo>
                  <a:lnTo>
                    <a:pt x="123582" y="318239"/>
                  </a:lnTo>
                  <a:cubicBezTo>
                    <a:pt x="90806" y="318239"/>
                    <a:pt x="59372" y="305219"/>
                    <a:pt x="36196" y="282043"/>
                  </a:cubicBezTo>
                  <a:cubicBezTo>
                    <a:pt x="13020" y="258867"/>
                    <a:pt x="0" y="227433"/>
                    <a:pt x="0" y="194658"/>
                  </a:cubicBezTo>
                  <a:lnTo>
                    <a:pt x="0" y="123582"/>
                  </a:lnTo>
                  <a:cubicBezTo>
                    <a:pt x="0" y="90806"/>
                    <a:pt x="13020" y="59372"/>
                    <a:pt x="36196" y="36196"/>
                  </a:cubicBezTo>
                  <a:cubicBezTo>
                    <a:pt x="59372" y="13020"/>
                    <a:pt x="90806" y="0"/>
                    <a:pt x="123582" y="0"/>
                  </a:cubicBezTo>
                  <a:close/>
                </a:path>
              </a:pathLst>
            </a:custGeom>
            <a:solidFill>
              <a:srgbClr val="EEBD3E"/>
            </a:solidFill>
          </p:spPr>
        </p:sp>
        <p:sp>
          <p:nvSpPr>
            <p:cNvPr name="TextBox 8" id="8"/>
            <p:cNvSpPr txBox="true"/>
            <p:nvPr/>
          </p:nvSpPr>
          <p:spPr>
            <a:xfrm>
              <a:off x="0" y="-66675"/>
              <a:ext cx="841470" cy="384914"/>
            </a:xfrm>
            <a:prstGeom prst="rect">
              <a:avLst/>
            </a:prstGeom>
          </p:spPr>
          <p:txBody>
            <a:bodyPr anchor="ctr" rtlCol="false" tIns="50800" lIns="50800" bIns="50800" rIns="50800"/>
            <a:lstStyle/>
            <a:p>
              <a:pPr algn="ctr">
                <a:lnSpc>
                  <a:spcPts val="4759"/>
                </a:lnSpc>
              </a:pPr>
              <a:r>
                <a:rPr lang="en-US" sz="3399">
                  <a:solidFill>
                    <a:srgbClr val="FFFFFF"/>
                  </a:solidFill>
                  <a:latin typeface="DM Sans"/>
                  <a:ea typeface="DM Sans"/>
                  <a:cs typeface="DM Sans"/>
                  <a:sym typeface="DM Sans"/>
                </a:rPr>
                <a:t>TECHNOLOGY</a:t>
              </a:r>
            </a:p>
          </p:txBody>
        </p:sp>
      </p:grpSp>
      <p:grpSp>
        <p:nvGrpSpPr>
          <p:cNvPr name="Group 9" id="9"/>
          <p:cNvGrpSpPr/>
          <p:nvPr/>
        </p:nvGrpSpPr>
        <p:grpSpPr>
          <a:xfrm rot="0">
            <a:off x="7545161" y="3146697"/>
            <a:ext cx="3194957" cy="1208314"/>
            <a:chOff x="0" y="0"/>
            <a:chExt cx="841470" cy="318239"/>
          </a:xfrm>
        </p:grpSpPr>
        <p:sp>
          <p:nvSpPr>
            <p:cNvPr name="Freeform 10" id="10"/>
            <p:cNvSpPr/>
            <p:nvPr/>
          </p:nvSpPr>
          <p:spPr>
            <a:xfrm flipH="false" flipV="false" rot="0">
              <a:off x="0" y="0"/>
              <a:ext cx="841470" cy="318239"/>
            </a:xfrm>
            <a:custGeom>
              <a:avLst/>
              <a:gdLst/>
              <a:ahLst/>
              <a:cxnLst/>
              <a:rect r="r" b="b" t="t" l="l"/>
              <a:pathLst>
                <a:path h="318239" w="841470">
                  <a:moveTo>
                    <a:pt x="123582" y="0"/>
                  </a:moveTo>
                  <a:lnTo>
                    <a:pt x="717889" y="0"/>
                  </a:lnTo>
                  <a:cubicBezTo>
                    <a:pt x="750664" y="0"/>
                    <a:pt x="782098" y="13020"/>
                    <a:pt x="805274" y="36196"/>
                  </a:cubicBezTo>
                  <a:cubicBezTo>
                    <a:pt x="828450" y="59372"/>
                    <a:pt x="841470" y="90806"/>
                    <a:pt x="841470" y="123582"/>
                  </a:cubicBezTo>
                  <a:lnTo>
                    <a:pt x="841470" y="194658"/>
                  </a:lnTo>
                  <a:cubicBezTo>
                    <a:pt x="841470" y="227433"/>
                    <a:pt x="828450" y="258867"/>
                    <a:pt x="805274" y="282043"/>
                  </a:cubicBezTo>
                  <a:cubicBezTo>
                    <a:pt x="782098" y="305219"/>
                    <a:pt x="750664" y="318239"/>
                    <a:pt x="717889" y="318239"/>
                  </a:cubicBezTo>
                  <a:lnTo>
                    <a:pt x="123582" y="318239"/>
                  </a:lnTo>
                  <a:cubicBezTo>
                    <a:pt x="90806" y="318239"/>
                    <a:pt x="59372" y="305219"/>
                    <a:pt x="36196" y="282043"/>
                  </a:cubicBezTo>
                  <a:cubicBezTo>
                    <a:pt x="13020" y="258867"/>
                    <a:pt x="0" y="227433"/>
                    <a:pt x="0" y="194658"/>
                  </a:cubicBezTo>
                  <a:lnTo>
                    <a:pt x="0" y="123582"/>
                  </a:lnTo>
                  <a:cubicBezTo>
                    <a:pt x="0" y="90806"/>
                    <a:pt x="13020" y="59372"/>
                    <a:pt x="36196" y="36196"/>
                  </a:cubicBezTo>
                  <a:cubicBezTo>
                    <a:pt x="59372" y="13020"/>
                    <a:pt x="90806" y="0"/>
                    <a:pt x="123582" y="0"/>
                  </a:cubicBezTo>
                  <a:close/>
                </a:path>
              </a:pathLst>
            </a:custGeom>
            <a:solidFill>
              <a:srgbClr val="EE8561"/>
            </a:solidFill>
          </p:spPr>
        </p:sp>
        <p:sp>
          <p:nvSpPr>
            <p:cNvPr name="TextBox 11" id="11"/>
            <p:cNvSpPr txBox="true"/>
            <p:nvPr/>
          </p:nvSpPr>
          <p:spPr>
            <a:xfrm>
              <a:off x="0" y="-66675"/>
              <a:ext cx="841470" cy="384914"/>
            </a:xfrm>
            <a:prstGeom prst="rect">
              <a:avLst/>
            </a:prstGeom>
          </p:spPr>
          <p:txBody>
            <a:bodyPr anchor="ctr" rtlCol="false" tIns="50800" lIns="50800" bIns="50800" rIns="50800"/>
            <a:lstStyle/>
            <a:p>
              <a:pPr algn="ctr">
                <a:lnSpc>
                  <a:spcPts val="4759"/>
                </a:lnSpc>
              </a:pPr>
              <a:r>
                <a:rPr lang="en-US" sz="3399">
                  <a:solidFill>
                    <a:srgbClr val="FFFFFF"/>
                  </a:solidFill>
                  <a:latin typeface="DM Sans"/>
                  <a:ea typeface="DM Sans"/>
                  <a:cs typeface="DM Sans"/>
                  <a:sym typeface="DM Sans"/>
                </a:rPr>
                <a:t>ENGINEERING</a:t>
              </a:r>
            </a:p>
          </p:txBody>
        </p:sp>
      </p:grpSp>
      <p:grpSp>
        <p:nvGrpSpPr>
          <p:cNvPr name="Group 12" id="12"/>
          <p:cNvGrpSpPr/>
          <p:nvPr/>
        </p:nvGrpSpPr>
        <p:grpSpPr>
          <a:xfrm rot="0">
            <a:off x="10908846" y="3146697"/>
            <a:ext cx="3194957" cy="1208314"/>
            <a:chOff x="0" y="0"/>
            <a:chExt cx="841470" cy="318239"/>
          </a:xfrm>
        </p:grpSpPr>
        <p:sp>
          <p:nvSpPr>
            <p:cNvPr name="Freeform 13" id="13"/>
            <p:cNvSpPr/>
            <p:nvPr/>
          </p:nvSpPr>
          <p:spPr>
            <a:xfrm flipH="false" flipV="false" rot="0">
              <a:off x="0" y="0"/>
              <a:ext cx="841470" cy="318239"/>
            </a:xfrm>
            <a:custGeom>
              <a:avLst/>
              <a:gdLst/>
              <a:ahLst/>
              <a:cxnLst/>
              <a:rect r="r" b="b" t="t" l="l"/>
              <a:pathLst>
                <a:path h="318239" w="841470">
                  <a:moveTo>
                    <a:pt x="123582" y="0"/>
                  </a:moveTo>
                  <a:lnTo>
                    <a:pt x="717889" y="0"/>
                  </a:lnTo>
                  <a:cubicBezTo>
                    <a:pt x="750664" y="0"/>
                    <a:pt x="782098" y="13020"/>
                    <a:pt x="805274" y="36196"/>
                  </a:cubicBezTo>
                  <a:cubicBezTo>
                    <a:pt x="828450" y="59372"/>
                    <a:pt x="841470" y="90806"/>
                    <a:pt x="841470" y="123582"/>
                  </a:cubicBezTo>
                  <a:lnTo>
                    <a:pt x="841470" y="194658"/>
                  </a:lnTo>
                  <a:cubicBezTo>
                    <a:pt x="841470" y="227433"/>
                    <a:pt x="828450" y="258867"/>
                    <a:pt x="805274" y="282043"/>
                  </a:cubicBezTo>
                  <a:cubicBezTo>
                    <a:pt x="782098" y="305219"/>
                    <a:pt x="750664" y="318239"/>
                    <a:pt x="717889" y="318239"/>
                  </a:cubicBezTo>
                  <a:lnTo>
                    <a:pt x="123582" y="318239"/>
                  </a:lnTo>
                  <a:cubicBezTo>
                    <a:pt x="90806" y="318239"/>
                    <a:pt x="59372" y="305219"/>
                    <a:pt x="36196" y="282043"/>
                  </a:cubicBezTo>
                  <a:cubicBezTo>
                    <a:pt x="13020" y="258867"/>
                    <a:pt x="0" y="227433"/>
                    <a:pt x="0" y="194658"/>
                  </a:cubicBezTo>
                  <a:lnTo>
                    <a:pt x="0" y="123582"/>
                  </a:lnTo>
                  <a:cubicBezTo>
                    <a:pt x="0" y="90806"/>
                    <a:pt x="13020" y="59372"/>
                    <a:pt x="36196" y="36196"/>
                  </a:cubicBezTo>
                  <a:cubicBezTo>
                    <a:pt x="59372" y="13020"/>
                    <a:pt x="90806" y="0"/>
                    <a:pt x="123582" y="0"/>
                  </a:cubicBezTo>
                  <a:close/>
                </a:path>
              </a:pathLst>
            </a:custGeom>
            <a:solidFill>
              <a:srgbClr val="3CA6BF"/>
            </a:solidFill>
          </p:spPr>
        </p:sp>
        <p:sp>
          <p:nvSpPr>
            <p:cNvPr name="TextBox 14" id="14"/>
            <p:cNvSpPr txBox="true"/>
            <p:nvPr/>
          </p:nvSpPr>
          <p:spPr>
            <a:xfrm>
              <a:off x="0" y="-66675"/>
              <a:ext cx="841470" cy="384914"/>
            </a:xfrm>
            <a:prstGeom prst="rect">
              <a:avLst/>
            </a:prstGeom>
          </p:spPr>
          <p:txBody>
            <a:bodyPr anchor="ctr" rtlCol="false" tIns="50800" lIns="50800" bIns="50800" rIns="50800"/>
            <a:lstStyle/>
            <a:p>
              <a:pPr algn="ctr">
                <a:lnSpc>
                  <a:spcPts val="4759"/>
                </a:lnSpc>
              </a:pPr>
              <a:r>
                <a:rPr lang="en-US" sz="3399">
                  <a:solidFill>
                    <a:srgbClr val="FFFFFF"/>
                  </a:solidFill>
                  <a:latin typeface="DM Sans"/>
                  <a:ea typeface="DM Sans"/>
                  <a:cs typeface="DM Sans"/>
                  <a:sym typeface="DM Sans"/>
                </a:rPr>
                <a:t>ART</a:t>
              </a:r>
            </a:p>
          </p:txBody>
        </p:sp>
      </p:grpSp>
      <p:grpSp>
        <p:nvGrpSpPr>
          <p:cNvPr name="Group 15" id="15"/>
          <p:cNvGrpSpPr/>
          <p:nvPr/>
        </p:nvGrpSpPr>
        <p:grpSpPr>
          <a:xfrm rot="0">
            <a:off x="14275254" y="3146697"/>
            <a:ext cx="3194957" cy="1208314"/>
            <a:chOff x="0" y="0"/>
            <a:chExt cx="841470" cy="318239"/>
          </a:xfrm>
        </p:grpSpPr>
        <p:sp>
          <p:nvSpPr>
            <p:cNvPr name="Freeform 16" id="16"/>
            <p:cNvSpPr/>
            <p:nvPr/>
          </p:nvSpPr>
          <p:spPr>
            <a:xfrm flipH="false" flipV="false" rot="0">
              <a:off x="0" y="0"/>
              <a:ext cx="841470" cy="318239"/>
            </a:xfrm>
            <a:custGeom>
              <a:avLst/>
              <a:gdLst/>
              <a:ahLst/>
              <a:cxnLst/>
              <a:rect r="r" b="b" t="t" l="l"/>
              <a:pathLst>
                <a:path h="318239" w="841470">
                  <a:moveTo>
                    <a:pt x="123582" y="0"/>
                  </a:moveTo>
                  <a:lnTo>
                    <a:pt x="717889" y="0"/>
                  </a:lnTo>
                  <a:cubicBezTo>
                    <a:pt x="750664" y="0"/>
                    <a:pt x="782098" y="13020"/>
                    <a:pt x="805274" y="36196"/>
                  </a:cubicBezTo>
                  <a:cubicBezTo>
                    <a:pt x="828450" y="59372"/>
                    <a:pt x="841470" y="90806"/>
                    <a:pt x="841470" y="123582"/>
                  </a:cubicBezTo>
                  <a:lnTo>
                    <a:pt x="841470" y="194658"/>
                  </a:lnTo>
                  <a:cubicBezTo>
                    <a:pt x="841470" y="227433"/>
                    <a:pt x="828450" y="258867"/>
                    <a:pt x="805274" y="282043"/>
                  </a:cubicBezTo>
                  <a:cubicBezTo>
                    <a:pt x="782098" y="305219"/>
                    <a:pt x="750664" y="318239"/>
                    <a:pt x="717889" y="318239"/>
                  </a:cubicBezTo>
                  <a:lnTo>
                    <a:pt x="123582" y="318239"/>
                  </a:lnTo>
                  <a:cubicBezTo>
                    <a:pt x="90806" y="318239"/>
                    <a:pt x="59372" y="305219"/>
                    <a:pt x="36196" y="282043"/>
                  </a:cubicBezTo>
                  <a:cubicBezTo>
                    <a:pt x="13020" y="258867"/>
                    <a:pt x="0" y="227433"/>
                    <a:pt x="0" y="194658"/>
                  </a:cubicBezTo>
                  <a:lnTo>
                    <a:pt x="0" y="123582"/>
                  </a:lnTo>
                  <a:cubicBezTo>
                    <a:pt x="0" y="90806"/>
                    <a:pt x="13020" y="59372"/>
                    <a:pt x="36196" y="36196"/>
                  </a:cubicBezTo>
                  <a:cubicBezTo>
                    <a:pt x="59372" y="13020"/>
                    <a:pt x="90806" y="0"/>
                    <a:pt x="123582" y="0"/>
                  </a:cubicBezTo>
                  <a:close/>
                </a:path>
              </a:pathLst>
            </a:custGeom>
            <a:solidFill>
              <a:srgbClr val="0075B2"/>
            </a:solidFill>
          </p:spPr>
        </p:sp>
        <p:sp>
          <p:nvSpPr>
            <p:cNvPr name="TextBox 17" id="17"/>
            <p:cNvSpPr txBox="true"/>
            <p:nvPr/>
          </p:nvSpPr>
          <p:spPr>
            <a:xfrm>
              <a:off x="0" y="-66675"/>
              <a:ext cx="841470" cy="384914"/>
            </a:xfrm>
            <a:prstGeom prst="rect">
              <a:avLst/>
            </a:prstGeom>
          </p:spPr>
          <p:txBody>
            <a:bodyPr anchor="ctr" rtlCol="false" tIns="50800" lIns="50800" bIns="50800" rIns="50800"/>
            <a:lstStyle/>
            <a:p>
              <a:pPr algn="ctr">
                <a:lnSpc>
                  <a:spcPts val="4759"/>
                </a:lnSpc>
              </a:pPr>
              <a:r>
                <a:rPr lang="en-US" sz="3399">
                  <a:solidFill>
                    <a:srgbClr val="FFFFFF"/>
                  </a:solidFill>
                  <a:latin typeface="DM Sans"/>
                  <a:ea typeface="DM Sans"/>
                  <a:cs typeface="DM Sans"/>
                  <a:sym typeface="DM Sans"/>
                </a:rPr>
                <a:t>MATHEMATICS</a:t>
              </a:r>
            </a:p>
          </p:txBody>
        </p:sp>
      </p:grpSp>
      <p:sp>
        <p:nvSpPr>
          <p:cNvPr name="TextBox 18" id="18"/>
          <p:cNvSpPr txBox="true"/>
          <p:nvPr/>
        </p:nvSpPr>
        <p:spPr>
          <a:xfrm rot="0">
            <a:off x="817789" y="4644118"/>
            <a:ext cx="2984046" cy="31819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1E1E49"/>
                </a:solidFill>
                <a:latin typeface="DM Sans"/>
                <a:ea typeface="DM Sans"/>
                <a:cs typeface="DM Sans"/>
                <a:sym typeface="DM Sans"/>
              </a:rPr>
              <a:t>Chemistry</a:t>
            </a:r>
          </a:p>
          <a:p>
            <a:pPr algn="l" marL="561344" indent="-280672" lvl="1">
              <a:lnSpc>
                <a:spcPts val="3640"/>
              </a:lnSpc>
              <a:buFont typeface="Arial"/>
              <a:buChar char="•"/>
            </a:pPr>
            <a:r>
              <a:rPr lang="en-US" sz="2600">
                <a:solidFill>
                  <a:srgbClr val="1E1E49"/>
                </a:solidFill>
                <a:latin typeface="DM Sans"/>
                <a:ea typeface="DM Sans"/>
                <a:cs typeface="DM Sans"/>
                <a:sym typeface="DM Sans"/>
              </a:rPr>
              <a:t>Oceanography</a:t>
            </a:r>
          </a:p>
          <a:p>
            <a:pPr algn="l" marL="561344" indent="-280672" lvl="1">
              <a:lnSpc>
                <a:spcPts val="3640"/>
              </a:lnSpc>
              <a:buFont typeface="Arial"/>
              <a:buChar char="•"/>
            </a:pPr>
            <a:r>
              <a:rPr lang="en-US" sz="2600">
                <a:solidFill>
                  <a:srgbClr val="1E1E49"/>
                </a:solidFill>
                <a:latin typeface="DM Sans"/>
                <a:ea typeface="DM Sans"/>
                <a:cs typeface="DM Sans"/>
                <a:sym typeface="DM Sans"/>
              </a:rPr>
              <a:t>Astronomy</a:t>
            </a:r>
          </a:p>
          <a:p>
            <a:pPr algn="l" marL="561344" indent="-280672" lvl="1">
              <a:lnSpc>
                <a:spcPts val="3640"/>
              </a:lnSpc>
              <a:buFont typeface="Arial"/>
              <a:buChar char="•"/>
            </a:pPr>
            <a:r>
              <a:rPr lang="en-US" sz="2600">
                <a:solidFill>
                  <a:srgbClr val="1E1E49"/>
                </a:solidFill>
                <a:latin typeface="DM Sans"/>
                <a:ea typeface="DM Sans"/>
                <a:cs typeface="DM Sans"/>
                <a:sym typeface="DM Sans"/>
              </a:rPr>
              <a:t>Anatomy</a:t>
            </a:r>
          </a:p>
          <a:p>
            <a:pPr algn="l" marL="561344" indent="-280672" lvl="1">
              <a:lnSpc>
                <a:spcPts val="3640"/>
              </a:lnSpc>
              <a:buFont typeface="Arial"/>
              <a:buChar char="•"/>
            </a:pPr>
            <a:r>
              <a:rPr lang="en-US" sz="2600">
                <a:solidFill>
                  <a:srgbClr val="1E1E49"/>
                </a:solidFill>
                <a:latin typeface="DM Sans"/>
                <a:ea typeface="DM Sans"/>
                <a:cs typeface="DM Sans"/>
                <a:sym typeface="DM Sans"/>
              </a:rPr>
              <a:t>Genetics</a:t>
            </a:r>
          </a:p>
          <a:p>
            <a:pPr algn="l" marL="561344" indent="-280672" lvl="1">
              <a:lnSpc>
                <a:spcPts val="3640"/>
              </a:lnSpc>
              <a:buFont typeface="Arial"/>
              <a:buChar char="•"/>
            </a:pPr>
            <a:r>
              <a:rPr lang="en-US" sz="2600">
                <a:solidFill>
                  <a:srgbClr val="1E1E49"/>
                </a:solidFill>
                <a:latin typeface="DM Sans"/>
                <a:ea typeface="DM Sans"/>
                <a:cs typeface="DM Sans"/>
                <a:sym typeface="DM Sans"/>
              </a:rPr>
              <a:t>Environment</a:t>
            </a:r>
          </a:p>
          <a:p>
            <a:pPr algn="l" marL="561344" indent="-280672" lvl="1">
              <a:lnSpc>
                <a:spcPts val="3640"/>
              </a:lnSpc>
              <a:buFont typeface="Arial"/>
              <a:buChar char="•"/>
            </a:pPr>
            <a:r>
              <a:rPr lang="en-US" sz="2600">
                <a:solidFill>
                  <a:srgbClr val="1E1E49"/>
                </a:solidFill>
                <a:latin typeface="DM Sans"/>
                <a:ea typeface="DM Sans"/>
                <a:cs typeface="DM Sans"/>
                <a:sym typeface="DM Sans"/>
              </a:rPr>
              <a:t>Psychology</a:t>
            </a:r>
          </a:p>
        </p:txBody>
      </p:sp>
      <p:sp>
        <p:nvSpPr>
          <p:cNvPr name="TextBox 19" id="19"/>
          <p:cNvSpPr txBox="true"/>
          <p:nvPr/>
        </p:nvSpPr>
        <p:spPr>
          <a:xfrm rot="0">
            <a:off x="4286930" y="4644118"/>
            <a:ext cx="2984046" cy="27247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1E1E49"/>
                </a:solidFill>
                <a:latin typeface="DM Sans"/>
                <a:ea typeface="DM Sans"/>
                <a:cs typeface="DM Sans"/>
                <a:sym typeface="DM Sans"/>
              </a:rPr>
              <a:t>A.I.</a:t>
            </a:r>
          </a:p>
          <a:p>
            <a:pPr algn="l" marL="561344" indent="-280672" lvl="1">
              <a:lnSpc>
                <a:spcPts val="3640"/>
              </a:lnSpc>
              <a:buFont typeface="Arial"/>
              <a:buChar char="•"/>
            </a:pPr>
            <a:r>
              <a:rPr lang="en-US" sz="2600">
                <a:solidFill>
                  <a:srgbClr val="1E1E49"/>
                </a:solidFill>
                <a:latin typeface="DM Sans"/>
                <a:ea typeface="DM Sans"/>
                <a:cs typeface="DM Sans"/>
                <a:sym typeface="DM Sans"/>
              </a:rPr>
              <a:t>Digital Media</a:t>
            </a:r>
          </a:p>
          <a:p>
            <a:pPr algn="l" marL="561344" indent="-280672" lvl="1">
              <a:lnSpc>
                <a:spcPts val="3640"/>
              </a:lnSpc>
              <a:buFont typeface="Arial"/>
              <a:buChar char="•"/>
            </a:pPr>
            <a:r>
              <a:rPr lang="en-US" sz="2600">
                <a:solidFill>
                  <a:srgbClr val="1E1E49"/>
                </a:solidFill>
                <a:latin typeface="DM Sans"/>
                <a:ea typeface="DM Sans"/>
                <a:cs typeface="DM Sans"/>
                <a:sym typeface="DM Sans"/>
              </a:rPr>
              <a:t>Coding</a:t>
            </a:r>
          </a:p>
          <a:p>
            <a:pPr algn="l" marL="561344" indent="-280672" lvl="1">
              <a:lnSpc>
                <a:spcPts val="3640"/>
              </a:lnSpc>
              <a:buFont typeface="Arial"/>
              <a:buChar char="•"/>
            </a:pPr>
            <a:r>
              <a:rPr lang="en-US" sz="2600">
                <a:solidFill>
                  <a:srgbClr val="1E1E49"/>
                </a:solidFill>
                <a:latin typeface="DM Sans"/>
                <a:ea typeface="DM Sans"/>
                <a:cs typeface="DM Sans"/>
                <a:sym typeface="DM Sans"/>
              </a:rPr>
              <a:t>App Development</a:t>
            </a:r>
          </a:p>
          <a:p>
            <a:pPr algn="l" marL="561344" indent="-280672" lvl="1">
              <a:lnSpc>
                <a:spcPts val="3640"/>
              </a:lnSpc>
              <a:buFont typeface="Arial"/>
              <a:buChar char="•"/>
            </a:pPr>
            <a:r>
              <a:rPr lang="en-US" sz="2600">
                <a:solidFill>
                  <a:srgbClr val="1E1E49"/>
                </a:solidFill>
                <a:latin typeface="DM Sans"/>
                <a:ea typeface="DM Sans"/>
                <a:cs typeface="DM Sans"/>
                <a:sym typeface="DM Sans"/>
              </a:rPr>
              <a:t>Robotics</a:t>
            </a:r>
          </a:p>
        </p:txBody>
      </p:sp>
      <p:sp>
        <p:nvSpPr>
          <p:cNvPr name="TextBox 20" id="20"/>
          <p:cNvSpPr txBox="true"/>
          <p:nvPr/>
        </p:nvSpPr>
        <p:spPr>
          <a:xfrm rot="0">
            <a:off x="7726816" y="4644118"/>
            <a:ext cx="2984046" cy="27247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1E1E49"/>
                </a:solidFill>
                <a:latin typeface="DM Sans"/>
                <a:ea typeface="DM Sans"/>
                <a:cs typeface="DM Sans"/>
                <a:sym typeface="DM Sans"/>
              </a:rPr>
              <a:t>Mechanical</a:t>
            </a:r>
          </a:p>
          <a:p>
            <a:pPr algn="l" marL="561344" indent="-280672" lvl="1">
              <a:lnSpc>
                <a:spcPts val="3640"/>
              </a:lnSpc>
              <a:buFont typeface="Arial"/>
              <a:buChar char="•"/>
            </a:pPr>
            <a:r>
              <a:rPr lang="en-US" sz="2600">
                <a:solidFill>
                  <a:srgbClr val="1E1E49"/>
                </a:solidFill>
                <a:latin typeface="DM Sans"/>
                <a:ea typeface="DM Sans"/>
                <a:cs typeface="DM Sans"/>
                <a:sym typeface="DM Sans"/>
              </a:rPr>
              <a:t>Aerospace</a:t>
            </a:r>
          </a:p>
          <a:p>
            <a:pPr algn="l" marL="561344" indent="-280672" lvl="1">
              <a:lnSpc>
                <a:spcPts val="3640"/>
              </a:lnSpc>
              <a:buFont typeface="Arial"/>
              <a:buChar char="•"/>
            </a:pPr>
            <a:r>
              <a:rPr lang="en-US" sz="2600">
                <a:solidFill>
                  <a:srgbClr val="1E1E49"/>
                </a:solidFill>
                <a:latin typeface="DM Sans"/>
                <a:ea typeface="DM Sans"/>
                <a:cs typeface="DM Sans"/>
                <a:sym typeface="DM Sans"/>
              </a:rPr>
              <a:t>Computer</a:t>
            </a:r>
          </a:p>
          <a:p>
            <a:pPr algn="l" marL="561344" indent="-280672" lvl="1">
              <a:lnSpc>
                <a:spcPts val="3640"/>
              </a:lnSpc>
              <a:buFont typeface="Arial"/>
              <a:buChar char="•"/>
            </a:pPr>
            <a:r>
              <a:rPr lang="en-US" sz="2600">
                <a:solidFill>
                  <a:srgbClr val="1E1E49"/>
                </a:solidFill>
                <a:latin typeface="DM Sans"/>
                <a:ea typeface="DM Sans"/>
                <a:cs typeface="DM Sans"/>
                <a:sym typeface="DM Sans"/>
              </a:rPr>
              <a:t>Electrical</a:t>
            </a:r>
          </a:p>
          <a:p>
            <a:pPr algn="l" marL="561344" indent="-280672" lvl="1">
              <a:lnSpc>
                <a:spcPts val="3640"/>
              </a:lnSpc>
              <a:buFont typeface="Arial"/>
              <a:buChar char="•"/>
            </a:pPr>
            <a:r>
              <a:rPr lang="en-US" sz="2600">
                <a:solidFill>
                  <a:srgbClr val="1E1E49"/>
                </a:solidFill>
                <a:latin typeface="DM Sans"/>
                <a:ea typeface="DM Sans"/>
                <a:cs typeface="DM Sans"/>
                <a:sym typeface="DM Sans"/>
              </a:rPr>
              <a:t>Biomedical</a:t>
            </a:r>
          </a:p>
          <a:p>
            <a:pPr algn="l" marL="561344" indent="-280672" lvl="1">
              <a:lnSpc>
                <a:spcPts val="3640"/>
              </a:lnSpc>
              <a:buFont typeface="Arial"/>
              <a:buChar char="•"/>
            </a:pPr>
            <a:r>
              <a:rPr lang="en-US" sz="2600">
                <a:solidFill>
                  <a:srgbClr val="1E1E49"/>
                </a:solidFill>
                <a:latin typeface="DM Sans"/>
                <a:ea typeface="DM Sans"/>
                <a:cs typeface="DM Sans"/>
                <a:sym typeface="DM Sans"/>
              </a:rPr>
              <a:t>Structural</a:t>
            </a:r>
          </a:p>
        </p:txBody>
      </p:sp>
      <p:sp>
        <p:nvSpPr>
          <p:cNvPr name="TextBox 21" id="21"/>
          <p:cNvSpPr txBox="true"/>
          <p:nvPr/>
        </p:nvSpPr>
        <p:spPr>
          <a:xfrm rot="0">
            <a:off x="11034712" y="4644118"/>
            <a:ext cx="2984046" cy="31819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1E1E49"/>
                </a:solidFill>
                <a:latin typeface="DM Sans"/>
                <a:ea typeface="DM Sans"/>
                <a:cs typeface="DM Sans"/>
                <a:sym typeface="DM Sans"/>
              </a:rPr>
              <a:t>Web Design</a:t>
            </a:r>
          </a:p>
          <a:p>
            <a:pPr algn="l" marL="561344" indent="-280672" lvl="1">
              <a:lnSpc>
                <a:spcPts val="3640"/>
              </a:lnSpc>
              <a:buFont typeface="Arial"/>
              <a:buChar char="•"/>
            </a:pPr>
            <a:r>
              <a:rPr lang="en-US" sz="2600">
                <a:solidFill>
                  <a:srgbClr val="1E1E49"/>
                </a:solidFill>
                <a:latin typeface="DM Sans"/>
                <a:ea typeface="DM Sans"/>
                <a:cs typeface="DM Sans"/>
                <a:sym typeface="DM Sans"/>
              </a:rPr>
              <a:t>Graphic Design</a:t>
            </a:r>
          </a:p>
          <a:p>
            <a:pPr algn="l" marL="561344" indent="-280672" lvl="1">
              <a:lnSpc>
                <a:spcPts val="3640"/>
              </a:lnSpc>
              <a:buFont typeface="Arial"/>
              <a:buChar char="•"/>
            </a:pPr>
            <a:r>
              <a:rPr lang="en-US" sz="2600">
                <a:solidFill>
                  <a:srgbClr val="1E1E49"/>
                </a:solidFill>
                <a:latin typeface="DM Sans"/>
                <a:ea typeface="DM Sans"/>
                <a:cs typeface="DM Sans"/>
                <a:sym typeface="DM Sans"/>
              </a:rPr>
              <a:t>Writing</a:t>
            </a:r>
          </a:p>
          <a:p>
            <a:pPr algn="l" marL="561344" indent="-280672" lvl="1">
              <a:lnSpc>
                <a:spcPts val="3640"/>
              </a:lnSpc>
              <a:buFont typeface="Arial"/>
              <a:buChar char="•"/>
            </a:pPr>
            <a:r>
              <a:rPr lang="en-US" sz="2600">
                <a:solidFill>
                  <a:srgbClr val="1E1E49"/>
                </a:solidFill>
                <a:latin typeface="DM Sans"/>
                <a:ea typeface="DM Sans"/>
                <a:cs typeface="DM Sans"/>
                <a:sym typeface="DM Sans"/>
              </a:rPr>
              <a:t>Theater</a:t>
            </a:r>
          </a:p>
          <a:p>
            <a:pPr algn="l" marL="561344" indent="-280672" lvl="1">
              <a:lnSpc>
                <a:spcPts val="3640"/>
              </a:lnSpc>
              <a:buFont typeface="Arial"/>
              <a:buChar char="•"/>
            </a:pPr>
            <a:r>
              <a:rPr lang="en-US" sz="2600">
                <a:solidFill>
                  <a:srgbClr val="1E1E49"/>
                </a:solidFill>
                <a:latin typeface="DM Sans"/>
                <a:ea typeface="DM Sans"/>
                <a:cs typeface="DM Sans"/>
                <a:sym typeface="DM Sans"/>
              </a:rPr>
              <a:t>Drawing</a:t>
            </a:r>
          </a:p>
          <a:p>
            <a:pPr algn="l" marL="561344" indent="-280672" lvl="1">
              <a:lnSpc>
                <a:spcPts val="3640"/>
              </a:lnSpc>
              <a:buFont typeface="Arial"/>
              <a:buChar char="•"/>
            </a:pPr>
            <a:r>
              <a:rPr lang="en-US" sz="2600">
                <a:solidFill>
                  <a:srgbClr val="1E1E49"/>
                </a:solidFill>
                <a:latin typeface="DM Sans"/>
                <a:ea typeface="DM Sans"/>
                <a:cs typeface="DM Sans"/>
                <a:sym typeface="DM Sans"/>
              </a:rPr>
              <a:t>Painting</a:t>
            </a:r>
          </a:p>
          <a:p>
            <a:pPr algn="l" marL="561344" indent="-280672" lvl="1">
              <a:lnSpc>
                <a:spcPts val="3640"/>
              </a:lnSpc>
              <a:buFont typeface="Arial"/>
              <a:buChar char="•"/>
            </a:pPr>
            <a:r>
              <a:rPr lang="en-US" sz="2600">
                <a:solidFill>
                  <a:srgbClr val="1E1E49"/>
                </a:solidFill>
                <a:latin typeface="DM Sans"/>
                <a:ea typeface="DM Sans"/>
                <a:cs typeface="DM Sans"/>
                <a:sym typeface="DM Sans"/>
              </a:rPr>
              <a:t>Photography</a:t>
            </a:r>
          </a:p>
        </p:txBody>
      </p:sp>
      <p:sp>
        <p:nvSpPr>
          <p:cNvPr name="TextBox 22" id="22"/>
          <p:cNvSpPr txBox="true"/>
          <p:nvPr/>
        </p:nvSpPr>
        <p:spPr>
          <a:xfrm rot="0">
            <a:off x="14523584" y="4644118"/>
            <a:ext cx="2984046" cy="18103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1E1E49"/>
                </a:solidFill>
                <a:latin typeface="DM Sans"/>
                <a:ea typeface="DM Sans"/>
                <a:cs typeface="DM Sans"/>
                <a:sym typeface="DM Sans"/>
              </a:rPr>
              <a:t>Statistics</a:t>
            </a:r>
          </a:p>
          <a:p>
            <a:pPr algn="l" marL="561344" indent="-280672" lvl="1">
              <a:lnSpc>
                <a:spcPts val="3640"/>
              </a:lnSpc>
              <a:buFont typeface="Arial"/>
              <a:buChar char="•"/>
            </a:pPr>
            <a:r>
              <a:rPr lang="en-US" sz="2600">
                <a:solidFill>
                  <a:srgbClr val="1E1E49"/>
                </a:solidFill>
                <a:latin typeface="DM Sans"/>
                <a:ea typeface="DM Sans"/>
                <a:cs typeface="DM Sans"/>
                <a:sym typeface="DM Sans"/>
              </a:rPr>
              <a:t>Algebra</a:t>
            </a:r>
          </a:p>
          <a:p>
            <a:pPr algn="l" marL="561344" indent="-280672" lvl="1">
              <a:lnSpc>
                <a:spcPts val="3640"/>
              </a:lnSpc>
              <a:buFont typeface="Arial"/>
              <a:buChar char="•"/>
            </a:pPr>
            <a:r>
              <a:rPr lang="en-US" sz="2600">
                <a:solidFill>
                  <a:srgbClr val="1E1E49"/>
                </a:solidFill>
                <a:latin typeface="DM Sans"/>
                <a:ea typeface="DM Sans"/>
                <a:cs typeface="DM Sans"/>
                <a:sym typeface="DM Sans"/>
              </a:rPr>
              <a:t>Geometry</a:t>
            </a:r>
          </a:p>
          <a:p>
            <a:pPr algn="l" marL="561344" indent="-280672" lvl="1">
              <a:lnSpc>
                <a:spcPts val="3640"/>
              </a:lnSpc>
              <a:buFont typeface="Arial"/>
              <a:buChar char="•"/>
            </a:pPr>
            <a:r>
              <a:rPr lang="en-US" sz="2600">
                <a:solidFill>
                  <a:srgbClr val="1E1E49"/>
                </a:solidFill>
                <a:latin typeface="DM Sans"/>
                <a:ea typeface="DM Sans"/>
                <a:cs typeface="DM Sans"/>
                <a:sym typeface="DM Sans"/>
              </a:rPr>
              <a:t>Calculus</a:t>
            </a:r>
          </a:p>
        </p:txBody>
      </p:sp>
      <p:grpSp>
        <p:nvGrpSpPr>
          <p:cNvPr name="Group 23" id="23"/>
          <p:cNvGrpSpPr/>
          <p:nvPr/>
        </p:nvGrpSpPr>
        <p:grpSpPr>
          <a:xfrm rot="0">
            <a:off x="-442232" y="2194016"/>
            <a:ext cx="19169743" cy="359183"/>
            <a:chOff x="0" y="0"/>
            <a:chExt cx="5048821" cy="94600"/>
          </a:xfrm>
        </p:grpSpPr>
        <p:sp>
          <p:nvSpPr>
            <p:cNvPr name="Freeform 24" id="24"/>
            <p:cNvSpPr/>
            <p:nvPr/>
          </p:nvSpPr>
          <p:spPr>
            <a:xfrm flipH="false" flipV="false" rot="0">
              <a:off x="0" y="0"/>
              <a:ext cx="5048821" cy="94600"/>
            </a:xfrm>
            <a:custGeom>
              <a:avLst/>
              <a:gdLst/>
              <a:ahLst/>
              <a:cxnLst/>
              <a:rect r="r" b="b" t="t" l="l"/>
              <a:pathLst>
                <a:path h="94600" w="5048821">
                  <a:moveTo>
                    <a:pt x="0" y="0"/>
                  </a:moveTo>
                  <a:lnTo>
                    <a:pt x="5048821" y="0"/>
                  </a:lnTo>
                  <a:lnTo>
                    <a:pt x="5048821" y="94600"/>
                  </a:lnTo>
                  <a:lnTo>
                    <a:pt x="0" y="94600"/>
                  </a:lnTo>
                  <a:close/>
                </a:path>
              </a:pathLst>
            </a:custGeom>
            <a:solidFill>
              <a:srgbClr val="1E1E49"/>
            </a:solidFill>
          </p:spPr>
        </p:sp>
        <p:sp>
          <p:nvSpPr>
            <p:cNvPr name="TextBox 25" id="25"/>
            <p:cNvSpPr txBox="true"/>
            <p:nvPr/>
          </p:nvSpPr>
          <p:spPr>
            <a:xfrm>
              <a:off x="0" y="-38100"/>
              <a:ext cx="5048821" cy="132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DAGahChFCM8</dc:identifier>
  <dcterms:modified xsi:type="dcterms:W3CDTF">2011-08-01T06:04:30Z</dcterms:modified>
  <cp:revision>1</cp:revision>
  <dc:title>Introduction To STEM Education Presentation in Colorful Graphic Style</dc:title>
</cp:coreProperties>
</file>